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Aileron Heavy" panose="020B0604020202020204" charset="0"/>
      <p:regular r:id="rId39"/>
    </p:embeddedFont>
    <p:embeddedFont>
      <p:font typeface="Aileron Regular" panose="020B0604020202020204" charset="0"/>
      <p:regular r:id="rId40"/>
    </p:embeddedFont>
    <p:embeddedFont>
      <p:font typeface="Aileron Regular Bold" panose="020B0604020202020204" charset="0"/>
      <p:regular r:id="rId41"/>
    </p:embeddedFont>
    <p:embeddedFont>
      <p:font typeface="Aileron Regular Italics" panose="020B0604020202020204" charset="0"/>
      <p:regular r:id="rId42"/>
    </p:embeddedFont>
    <p:embeddedFont>
      <p:font typeface="Calibri" panose="020F0502020204030204" pitchFamily="34" charset="0"/>
      <p:regular r:id="rId43"/>
      <p:bold r:id="rId44"/>
      <p:italic r:id="rId45"/>
      <p:boldItalic r:id="rId46"/>
    </p:embeddedFont>
    <p:embeddedFont>
      <p:font typeface="Times Neue Roman" panose="020B0604020202020204" charset="0"/>
      <p:regular r:id="rId47"/>
    </p:embeddedFont>
    <p:embeddedFont>
      <p:font typeface="Times Neue Roman Italics"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35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33.gif"/><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48677"/>
            <a:ext cx="18288000" cy="8538323"/>
          </a:xfrm>
          <a:prstGeom prst="rect">
            <a:avLst/>
          </a:prstGeom>
          <a:solidFill>
            <a:srgbClr val="642EC7"/>
          </a:solidFill>
        </p:spPr>
      </p:sp>
      <p:sp>
        <p:nvSpPr>
          <p:cNvPr id="3" name="AutoShape 3"/>
          <p:cNvSpPr/>
          <p:nvPr/>
        </p:nvSpPr>
        <p:spPr>
          <a:xfrm>
            <a:off x="0" y="1739093"/>
            <a:ext cx="18288000" cy="9585"/>
          </a:xfrm>
          <a:prstGeom prst="rect">
            <a:avLst/>
          </a:prstGeom>
          <a:solidFill>
            <a:srgbClr val="000000"/>
          </a:solidFill>
        </p:spPr>
      </p:sp>
      <p:grpSp>
        <p:nvGrpSpPr>
          <p:cNvPr id="4" name="Group 4"/>
          <p:cNvGrpSpPr/>
          <p:nvPr/>
        </p:nvGrpSpPr>
        <p:grpSpPr>
          <a:xfrm>
            <a:off x="16898362" y="816736"/>
            <a:ext cx="360938" cy="157229"/>
            <a:chOff x="0" y="0"/>
            <a:chExt cx="1166179" cy="508000"/>
          </a:xfrm>
        </p:grpSpPr>
        <p:sp>
          <p:nvSpPr>
            <p:cNvPr id="5" name="Freeform 5"/>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6" name="Freeform 6"/>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7" name="Picture 7"/>
          <p:cNvPicPr>
            <a:picLocks noChangeAspect="1"/>
          </p:cNvPicPr>
          <p:nvPr/>
        </p:nvPicPr>
        <p:blipFill>
          <a:blip r:embed="rId2"/>
          <a:srcRect/>
          <a:stretch>
            <a:fillRect/>
          </a:stretch>
        </p:blipFill>
        <p:spPr>
          <a:xfrm>
            <a:off x="780981" y="664746"/>
            <a:ext cx="495437" cy="461207"/>
          </a:xfrm>
          <a:prstGeom prst="rect">
            <a:avLst/>
          </a:prstGeom>
        </p:spPr>
      </p:pic>
      <p:pic>
        <p:nvPicPr>
          <p:cNvPr id="8" name="Picture 8"/>
          <p:cNvPicPr>
            <a:picLocks noChangeAspect="1"/>
          </p:cNvPicPr>
          <p:nvPr/>
        </p:nvPicPr>
        <p:blipFill>
          <a:blip r:embed="rId3"/>
          <a:srcRect/>
          <a:stretch>
            <a:fillRect/>
          </a:stretch>
        </p:blipFill>
        <p:spPr>
          <a:xfrm rot="-10800000">
            <a:off x="0" y="1748677"/>
            <a:ext cx="8538323" cy="8538323"/>
          </a:xfrm>
          <a:prstGeom prst="rect">
            <a:avLst/>
          </a:prstGeom>
        </p:spPr>
      </p:pic>
      <p:grpSp>
        <p:nvGrpSpPr>
          <p:cNvPr id="9" name="Group 9"/>
          <p:cNvGrpSpPr/>
          <p:nvPr/>
        </p:nvGrpSpPr>
        <p:grpSpPr>
          <a:xfrm>
            <a:off x="0" y="1748677"/>
            <a:ext cx="2849302" cy="2849302"/>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642EC7"/>
            </a:solidFill>
          </p:spPr>
        </p:sp>
      </p:grpSp>
      <p:pic>
        <p:nvPicPr>
          <p:cNvPr id="11" name="Picture 11"/>
          <p:cNvPicPr>
            <a:picLocks noChangeAspect="1"/>
          </p:cNvPicPr>
          <p:nvPr/>
        </p:nvPicPr>
        <p:blipFill>
          <a:blip r:embed="rId4"/>
          <a:srcRect/>
          <a:stretch>
            <a:fillRect/>
          </a:stretch>
        </p:blipFill>
        <p:spPr>
          <a:xfrm>
            <a:off x="0" y="1748677"/>
            <a:ext cx="2849302" cy="2849302"/>
          </a:xfrm>
          <a:prstGeom prst="rect">
            <a:avLst/>
          </a:prstGeom>
        </p:spPr>
      </p:pic>
      <p:pic>
        <p:nvPicPr>
          <p:cNvPr id="12" name="Picture 12"/>
          <p:cNvPicPr>
            <a:picLocks noChangeAspect="1"/>
          </p:cNvPicPr>
          <p:nvPr/>
        </p:nvPicPr>
        <p:blipFill>
          <a:blip r:embed="rId5"/>
          <a:srcRect/>
          <a:stretch>
            <a:fillRect/>
          </a:stretch>
        </p:blipFill>
        <p:spPr>
          <a:xfrm>
            <a:off x="543475" y="8745974"/>
            <a:ext cx="3488180" cy="1024653"/>
          </a:xfrm>
          <a:prstGeom prst="rect">
            <a:avLst/>
          </a:prstGeom>
        </p:spPr>
      </p:pic>
      <p:grpSp>
        <p:nvGrpSpPr>
          <p:cNvPr id="13" name="Group 13"/>
          <p:cNvGrpSpPr/>
          <p:nvPr/>
        </p:nvGrpSpPr>
        <p:grpSpPr>
          <a:xfrm>
            <a:off x="9277423" y="3568458"/>
            <a:ext cx="7981877" cy="2059045"/>
            <a:chOff x="0" y="0"/>
            <a:chExt cx="10642503" cy="2745393"/>
          </a:xfrm>
        </p:grpSpPr>
        <p:sp>
          <p:nvSpPr>
            <p:cNvPr id="14" name="TextBox 14"/>
            <p:cNvSpPr txBox="1"/>
            <p:nvPr/>
          </p:nvSpPr>
          <p:spPr>
            <a:xfrm>
              <a:off x="0" y="133350"/>
              <a:ext cx="10642503" cy="1326116"/>
            </a:xfrm>
            <a:prstGeom prst="rect">
              <a:avLst/>
            </a:prstGeom>
          </p:spPr>
          <p:txBody>
            <a:bodyPr lIns="0" tIns="0" rIns="0" bIns="0" rtlCol="0" anchor="t">
              <a:spAutoFit/>
            </a:bodyPr>
            <a:lstStyle/>
            <a:p>
              <a:pPr marL="0" lvl="0" indent="0" algn="r">
                <a:lnSpc>
                  <a:spcPts val="7128"/>
                </a:lnSpc>
                <a:spcBef>
                  <a:spcPct val="0"/>
                </a:spcBef>
              </a:pPr>
              <a:r>
                <a:rPr lang="en-US" sz="7200">
                  <a:solidFill>
                    <a:srgbClr val="FFFFFF"/>
                  </a:solidFill>
                  <a:latin typeface="Aileron Heavy"/>
                </a:rPr>
                <a:t>PocketList</a:t>
              </a:r>
            </a:p>
          </p:txBody>
        </p:sp>
        <p:sp>
          <p:nvSpPr>
            <p:cNvPr id="15" name="TextBox 15"/>
            <p:cNvSpPr txBox="1"/>
            <p:nvPr/>
          </p:nvSpPr>
          <p:spPr>
            <a:xfrm>
              <a:off x="0" y="1948722"/>
              <a:ext cx="10642503" cy="796671"/>
            </a:xfrm>
            <a:prstGeom prst="rect">
              <a:avLst/>
            </a:prstGeom>
          </p:spPr>
          <p:txBody>
            <a:bodyPr lIns="0" tIns="0" rIns="0" bIns="0" rtlCol="0" anchor="t">
              <a:spAutoFit/>
            </a:bodyPr>
            <a:lstStyle/>
            <a:p>
              <a:pPr marL="0" lvl="0" indent="0" algn="r">
                <a:lnSpc>
                  <a:spcPts val="5040"/>
                </a:lnSpc>
              </a:pPr>
              <a:r>
                <a:rPr lang="en-US" sz="3600" spc="-36">
                  <a:solidFill>
                    <a:srgbClr val="FFFFFF"/>
                  </a:solidFill>
                  <a:latin typeface="Aileron Regular Bold"/>
                </a:rPr>
                <a:t>TASK MANAGEMENT APPLICATION</a:t>
              </a:r>
            </a:p>
          </p:txBody>
        </p:sp>
      </p:grpSp>
      <p:sp>
        <p:nvSpPr>
          <p:cNvPr id="16" name="TextBox 16"/>
          <p:cNvSpPr txBox="1"/>
          <p:nvPr/>
        </p:nvSpPr>
        <p:spPr>
          <a:xfrm>
            <a:off x="10094073" y="6441811"/>
            <a:ext cx="7165227" cy="1916113"/>
          </a:xfrm>
          <a:prstGeom prst="rect">
            <a:avLst/>
          </a:prstGeom>
        </p:spPr>
        <p:txBody>
          <a:bodyPr lIns="0" tIns="0" rIns="0" bIns="0" rtlCol="0" anchor="t">
            <a:spAutoFit/>
          </a:bodyPr>
          <a:lstStyle/>
          <a:p>
            <a:pPr algn="r">
              <a:lnSpc>
                <a:spcPts val="3076"/>
              </a:lnSpc>
            </a:pPr>
            <a:r>
              <a:rPr lang="en-US" sz="2563">
                <a:solidFill>
                  <a:srgbClr val="FFDE59"/>
                </a:solidFill>
                <a:latin typeface="Aileron Regular"/>
              </a:rPr>
              <a:t>PRESENTED TO:</a:t>
            </a:r>
          </a:p>
          <a:p>
            <a:pPr algn="r">
              <a:lnSpc>
                <a:spcPts val="3076"/>
              </a:lnSpc>
            </a:pPr>
            <a:r>
              <a:rPr lang="en-US" sz="2563">
                <a:solidFill>
                  <a:srgbClr val="FFDE59"/>
                </a:solidFill>
                <a:latin typeface="Aileron Regular"/>
              </a:rPr>
              <a:t>DR. AYAZ UL HASSAN KHAN</a:t>
            </a:r>
          </a:p>
          <a:p>
            <a:pPr algn="r">
              <a:lnSpc>
                <a:spcPts val="3076"/>
              </a:lnSpc>
            </a:pPr>
            <a:endParaRPr lang="en-US" sz="2563">
              <a:solidFill>
                <a:srgbClr val="FFDE59"/>
              </a:solidFill>
              <a:latin typeface="Aileron Regular"/>
            </a:endParaRPr>
          </a:p>
          <a:p>
            <a:pPr algn="r">
              <a:lnSpc>
                <a:spcPts val="3076"/>
              </a:lnSpc>
            </a:pPr>
            <a:r>
              <a:rPr lang="en-US" sz="2563">
                <a:solidFill>
                  <a:srgbClr val="FFDE59"/>
                </a:solidFill>
                <a:latin typeface="Aileron Regular"/>
              </a:rPr>
              <a:t>COURSE:</a:t>
            </a:r>
          </a:p>
          <a:p>
            <a:pPr algn="r">
              <a:lnSpc>
                <a:spcPts val="3076"/>
              </a:lnSpc>
            </a:pPr>
            <a:r>
              <a:rPr lang="en-US" sz="2563">
                <a:solidFill>
                  <a:srgbClr val="FFDE59"/>
                </a:solidFill>
                <a:latin typeface="Aileron Regular"/>
              </a:rPr>
              <a:t>DATA STRUCTURES &amp; ALGORITHMS</a:t>
            </a:r>
          </a:p>
        </p:txBody>
      </p:sp>
      <p:sp>
        <p:nvSpPr>
          <p:cNvPr id="17" name="TextBox 17"/>
          <p:cNvSpPr txBox="1"/>
          <p:nvPr/>
        </p:nvSpPr>
        <p:spPr>
          <a:xfrm>
            <a:off x="2064011" y="749762"/>
            <a:ext cx="14351414" cy="310627"/>
          </a:xfrm>
          <a:prstGeom prst="rect">
            <a:avLst/>
          </a:prstGeom>
        </p:spPr>
        <p:txBody>
          <a:bodyPr lIns="0" tIns="0" rIns="0" bIns="0" rtlCol="0" anchor="t">
            <a:spAutoFit/>
          </a:bodyPr>
          <a:lstStyle/>
          <a:p>
            <a:pPr algn="ctr">
              <a:lnSpc>
                <a:spcPts val="2399"/>
              </a:lnSpc>
            </a:pPr>
            <a:r>
              <a:rPr lang="en-US" sz="2399">
                <a:solidFill>
                  <a:srgbClr val="343434"/>
                </a:solidFill>
                <a:latin typeface="Aileron Regular"/>
              </a:rPr>
              <a:t>MOHAMMAD IBRAHIM ALI - 06177 - BS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pic>
        <p:nvPicPr>
          <p:cNvPr id="7" name="Picture 7"/>
          <p:cNvPicPr>
            <a:picLocks noChangeAspect="1"/>
          </p:cNvPicPr>
          <p:nvPr/>
        </p:nvPicPr>
        <p:blipFill>
          <a:blip r:embed="rId3"/>
          <a:srcRect/>
          <a:stretch>
            <a:fillRect/>
          </a:stretch>
        </p:blipFill>
        <p:spPr>
          <a:xfrm rot="-5400000">
            <a:off x="15319872" y="1748677"/>
            <a:ext cx="2968128" cy="2968128"/>
          </a:xfrm>
          <a:prstGeom prst="rect">
            <a:avLst/>
          </a:prstGeom>
        </p:spPr>
      </p:pic>
      <p:pic>
        <p:nvPicPr>
          <p:cNvPr id="8" name="Picture 8"/>
          <p:cNvPicPr>
            <a:picLocks noChangeAspect="1"/>
          </p:cNvPicPr>
          <p:nvPr/>
        </p:nvPicPr>
        <p:blipFill>
          <a:blip r:embed="rId4"/>
          <a:srcRect l="17557" t="23443" r="20448" b="37411"/>
          <a:stretch>
            <a:fillRect/>
          </a:stretch>
        </p:blipFill>
        <p:spPr>
          <a:xfrm>
            <a:off x="9471952" y="4716806"/>
            <a:ext cx="5892088" cy="5570194"/>
          </a:xfrm>
          <a:prstGeom prst="rect">
            <a:avLst/>
          </a:prstGeom>
        </p:spPr>
      </p:pic>
      <p:pic>
        <p:nvPicPr>
          <p:cNvPr id="9" name="Picture 9"/>
          <p:cNvPicPr>
            <a:picLocks noChangeAspect="1"/>
          </p:cNvPicPr>
          <p:nvPr/>
        </p:nvPicPr>
        <p:blipFill>
          <a:blip r:embed="rId5"/>
          <a:srcRect/>
          <a:stretch>
            <a:fillRect/>
          </a:stretch>
        </p:blipFill>
        <p:spPr>
          <a:xfrm>
            <a:off x="12395912" y="1763546"/>
            <a:ext cx="2946044" cy="2946044"/>
          </a:xfrm>
          <a:prstGeom prst="rect">
            <a:avLst/>
          </a:prstGeom>
        </p:spPr>
      </p:pic>
      <p:pic>
        <p:nvPicPr>
          <p:cNvPr id="10" name="Picture 10"/>
          <p:cNvPicPr>
            <a:picLocks noChangeAspect="1"/>
          </p:cNvPicPr>
          <p:nvPr/>
        </p:nvPicPr>
        <p:blipFill>
          <a:blip r:embed="rId6"/>
          <a:srcRect/>
          <a:stretch>
            <a:fillRect/>
          </a:stretch>
        </p:blipFill>
        <p:spPr>
          <a:xfrm rot="-10800000">
            <a:off x="15364040" y="7363040"/>
            <a:ext cx="2923960" cy="2923960"/>
          </a:xfrm>
          <a:prstGeom prst="rect">
            <a:avLst/>
          </a:prstGeom>
        </p:spPr>
      </p:pic>
      <p:pic>
        <p:nvPicPr>
          <p:cNvPr id="11" name="Picture 11"/>
          <p:cNvPicPr>
            <a:picLocks noChangeAspect="1"/>
          </p:cNvPicPr>
          <p:nvPr/>
        </p:nvPicPr>
        <p:blipFill>
          <a:blip r:embed="rId7"/>
          <a:srcRect l="30947" r="643"/>
          <a:stretch>
            <a:fillRect/>
          </a:stretch>
        </p:blipFill>
        <p:spPr>
          <a:xfrm>
            <a:off x="9471952" y="4687851"/>
            <a:ext cx="5892088" cy="5742024"/>
          </a:xfrm>
          <a:prstGeom prst="rect">
            <a:avLst/>
          </a:prstGeom>
        </p:spPr>
      </p:pic>
      <p:sp>
        <p:nvSpPr>
          <p:cNvPr id="12" name="TextBox 12"/>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3" name="Group 13"/>
          <p:cNvGrpSpPr/>
          <p:nvPr/>
        </p:nvGrpSpPr>
        <p:grpSpPr>
          <a:xfrm>
            <a:off x="1276419" y="3443858"/>
            <a:ext cx="7315200" cy="3673968"/>
            <a:chOff x="0" y="0"/>
            <a:chExt cx="9753600" cy="4898624"/>
          </a:xfrm>
        </p:grpSpPr>
        <p:sp>
          <p:nvSpPr>
            <p:cNvPr id="14" name="TextBox 14"/>
            <p:cNvSpPr txBox="1"/>
            <p:nvPr/>
          </p:nvSpPr>
          <p:spPr>
            <a:xfrm>
              <a:off x="0" y="123825"/>
              <a:ext cx="9753600"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Algorithms</a:t>
              </a:r>
            </a:p>
          </p:txBody>
        </p:sp>
        <p:sp>
          <p:nvSpPr>
            <p:cNvPr id="15" name="TextBox 15"/>
            <p:cNvSpPr txBox="1"/>
            <p:nvPr/>
          </p:nvSpPr>
          <p:spPr>
            <a:xfrm>
              <a:off x="0" y="3038843"/>
              <a:ext cx="9753600" cy="411355"/>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Binary Search Algorithm</a:t>
              </a:r>
            </a:p>
          </p:txBody>
        </p:sp>
        <p:sp>
          <p:nvSpPr>
            <p:cNvPr id="16" name="TextBox 16"/>
            <p:cNvSpPr txBox="1"/>
            <p:nvPr/>
          </p:nvSpPr>
          <p:spPr>
            <a:xfrm>
              <a:off x="0" y="2434139"/>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Search Functions</a:t>
              </a:r>
            </a:p>
          </p:txBody>
        </p:sp>
        <p:sp>
          <p:nvSpPr>
            <p:cNvPr id="17" name="TextBox 17"/>
            <p:cNvSpPr txBox="1"/>
            <p:nvPr/>
          </p:nvSpPr>
          <p:spPr>
            <a:xfrm>
              <a:off x="0" y="4487268"/>
              <a:ext cx="9753600" cy="411355"/>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Quick Sort Algorithm</a:t>
              </a:r>
            </a:p>
          </p:txBody>
        </p:sp>
        <p:sp>
          <p:nvSpPr>
            <p:cNvPr id="18" name="TextBox 18"/>
            <p:cNvSpPr txBox="1"/>
            <p:nvPr/>
          </p:nvSpPr>
          <p:spPr>
            <a:xfrm>
              <a:off x="0" y="3882564"/>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Sort Functions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pic>
        <p:nvPicPr>
          <p:cNvPr id="7" name="Picture 7"/>
          <p:cNvPicPr>
            <a:picLocks noChangeAspect="1"/>
          </p:cNvPicPr>
          <p:nvPr/>
        </p:nvPicPr>
        <p:blipFill>
          <a:blip r:embed="rId3"/>
          <a:srcRect/>
          <a:stretch>
            <a:fillRect/>
          </a:stretch>
        </p:blipFill>
        <p:spPr>
          <a:xfrm rot="-5400000">
            <a:off x="2806625" y="7462862"/>
            <a:ext cx="2848742" cy="2848742"/>
          </a:xfrm>
          <a:prstGeom prst="rect">
            <a:avLst/>
          </a:prstGeom>
        </p:spPr>
      </p:pic>
      <p:pic>
        <p:nvPicPr>
          <p:cNvPr id="8" name="Picture 8"/>
          <p:cNvPicPr>
            <a:picLocks noChangeAspect="1"/>
          </p:cNvPicPr>
          <p:nvPr/>
        </p:nvPicPr>
        <p:blipFill>
          <a:blip r:embed="rId4"/>
          <a:srcRect/>
          <a:stretch>
            <a:fillRect/>
          </a:stretch>
        </p:blipFill>
        <p:spPr>
          <a:xfrm rot="-10800000">
            <a:off x="5655368" y="1739093"/>
            <a:ext cx="2845469" cy="2845469"/>
          </a:xfrm>
          <a:prstGeom prst="rect">
            <a:avLst/>
          </a:prstGeom>
        </p:spPr>
      </p:pic>
      <p:grpSp>
        <p:nvGrpSpPr>
          <p:cNvPr id="9" name="Group 9"/>
          <p:cNvGrpSpPr/>
          <p:nvPr/>
        </p:nvGrpSpPr>
        <p:grpSpPr>
          <a:xfrm>
            <a:off x="5666033" y="4584561"/>
            <a:ext cx="2824138" cy="5702439"/>
            <a:chOff x="0" y="0"/>
            <a:chExt cx="1913890" cy="3864485"/>
          </a:xfrm>
        </p:grpSpPr>
        <p:sp>
          <p:nvSpPr>
            <p:cNvPr id="10" name="Freeform 10"/>
            <p:cNvSpPr/>
            <p:nvPr/>
          </p:nvSpPr>
          <p:spPr>
            <a:xfrm>
              <a:off x="0" y="0"/>
              <a:ext cx="1913890" cy="3864485"/>
            </a:xfrm>
            <a:custGeom>
              <a:avLst/>
              <a:gdLst/>
              <a:ahLst/>
              <a:cxnLst/>
              <a:rect l="l" t="t" r="r" b="b"/>
              <a:pathLst>
                <a:path w="1913890" h="3864485">
                  <a:moveTo>
                    <a:pt x="0" y="0"/>
                  </a:moveTo>
                  <a:lnTo>
                    <a:pt x="1913890" y="0"/>
                  </a:lnTo>
                  <a:lnTo>
                    <a:pt x="1913890" y="3864485"/>
                  </a:lnTo>
                  <a:lnTo>
                    <a:pt x="0" y="3864485"/>
                  </a:lnTo>
                  <a:close/>
                </a:path>
              </a:pathLst>
            </a:custGeom>
            <a:solidFill>
              <a:srgbClr val="FFDE59"/>
            </a:solidFill>
          </p:spPr>
        </p:sp>
      </p:grpSp>
      <p:pic>
        <p:nvPicPr>
          <p:cNvPr id="11" name="Picture 11"/>
          <p:cNvPicPr>
            <a:picLocks noChangeAspect="1"/>
          </p:cNvPicPr>
          <p:nvPr/>
        </p:nvPicPr>
        <p:blipFill>
          <a:blip r:embed="rId5"/>
          <a:srcRect l="17089" r="16965"/>
          <a:stretch>
            <a:fillRect/>
          </a:stretch>
        </p:blipFill>
        <p:spPr>
          <a:xfrm>
            <a:off x="0" y="1739093"/>
            <a:ext cx="5666033" cy="5729835"/>
          </a:xfrm>
          <a:prstGeom prst="rect">
            <a:avLst/>
          </a:prstGeom>
        </p:spPr>
      </p:pic>
      <p:pic>
        <p:nvPicPr>
          <p:cNvPr id="12" name="Picture 12"/>
          <p:cNvPicPr>
            <a:picLocks noChangeAspect="1"/>
          </p:cNvPicPr>
          <p:nvPr/>
        </p:nvPicPr>
        <p:blipFill>
          <a:blip r:embed="rId6"/>
          <a:srcRect l="8803" r="31122"/>
          <a:stretch>
            <a:fillRect/>
          </a:stretch>
        </p:blipFill>
        <p:spPr>
          <a:xfrm>
            <a:off x="-205123" y="1758202"/>
            <a:ext cx="5890442" cy="5687103"/>
          </a:xfrm>
          <a:prstGeom prst="rect">
            <a:avLst/>
          </a:prstGeom>
        </p:spPr>
      </p:pic>
      <p:sp>
        <p:nvSpPr>
          <p:cNvPr id="13" name="TextBox 13"/>
          <p:cNvSpPr txBox="1"/>
          <p:nvPr/>
        </p:nvSpPr>
        <p:spPr>
          <a:xfrm>
            <a:off x="10805104" y="4737360"/>
            <a:ext cx="7641728" cy="1863825"/>
          </a:xfrm>
          <a:prstGeom prst="rect">
            <a:avLst/>
          </a:prstGeom>
        </p:spPr>
        <p:txBody>
          <a:bodyPr lIns="0" tIns="0" rIns="0" bIns="0" rtlCol="0" anchor="t">
            <a:spAutoFit/>
          </a:bodyPr>
          <a:lstStyle/>
          <a:p>
            <a:pPr>
              <a:lnSpc>
                <a:spcPts val="7127"/>
              </a:lnSpc>
            </a:pPr>
            <a:r>
              <a:rPr lang="en-US" sz="7200">
                <a:solidFill>
                  <a:srgbClr val="343434"/>
                </a:solidFill>
                <a:latin typeface="Aileron Heavy"/>
              </a:rPr>
              <a:t>Code </a:t>
            </a:r>
          </a:p>
          <a:p>
            <a:pPr marL="0" lvl="0" indent="0" algn="l">
              <a:lnSpc>
                <a:spcPts val="7128"/>
              </a:lnSpc>
              <a:spcBef>
                <a:spcPct val="0"/>
              </a:spcBef>
            </a:pPr>
            <a:r>
              <a:rPr lang="en-US" sz="7200">
                <a:solidFill>
                  <a:srgbClr val="343434"/>
                </a:solidFill>
                <a:latin typeface="Aileron Heavy"/>
              </a:rPr>
              <a:t>Premiere</a:t>
            </a:r>
          </a:p>
        </p:txBody>
      </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5" name="Group 15"/>
          <p:cNvGrpSpPr/>
          <p:nvPr/>
        </p:nvGrpSpPr>
        <p:grpSpPr>
          <a:xfrm>
            <a:off x="-20921" y="7468927"/>
            <a:ext cx="2827546" cy="2827546"/>
            <a:chOff x="0" y="0"/>
            <a:chExt cx="3770062" cy="3770062"/>
          </a:xfrm>
        </p:grpSpPr>
        <p:pic>
          <p:nvPicPr>
            <p:cNvPr id="16" name="Picture 16"/>
            <p:cNvPicPr>
              <a:picLocks noChangeAspect="1"/>
            </p:cNvPicPr>
            <p:nvPr/>
          </p:nvPicPr>
          <p:blipFill>
            <a:blip r:embed="rId7"/>
            <a:srcRect/>
            <a:stretch>
              <a:fillRect/>
            </a:stretch>
          </p:blipFill>
          <p:spPr>
            <a:xfrm>
              <a:off x="0" y="0"/>
              <a:ext cx="3770062" cy="3770062"/>
            </a:xfrm>
            <a:prstGeom prst="rect">
              <a:avLst/>
            </a:prstGeom>
          </p:spPr>
        </p:pic>
        <p:pic>
          <p:nvPicPr>
            <p:cNvPr id="17" name="Picture 17"/>
            <p:cNvPicPr>
              <a:picLocks noChangeAspect="1"/>
            </p:cNvPicPr>
            <p:nvPr/>
          </p:nvPicPr>
          <p:blipFill>
            <a:blip r:embed="rId8"/>
            <a:srcRect/>
            <a:stretch>
              <a:fillRect/>
            </a:stretch>
          </p:blipFill>
          <p:spPr>
            <a:xfrm>
              <a:off x="583660" y="583660"/>
              <a:ext cx="2602741" cy="2602741"/>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pic>
        <p:nvPicPr>
          <p:cNvPr id="7" name="Picture 7"/>
          <p:cNvPicPr>
            <a:picLocks noChangeAspect="1"/>
          </p:cNvPicPr>
          <p:nvPr/>
        </p:nvPicPr>
        <p:blipFill>
          <a:blip r:embed="rId3"/>
          <a:srcRect/>
          <a:stretch>
            <a:fillRect/>
          </a:stretch>
        </p:blipFill>
        <p:spPr>
          <a:xfrm rot="-10800000">
            <a:off x="17681" y="7430480"/>
            <a:ext cx="5683826" cy="2841913"/>
          </a:xfrm>
          <a:prstGeom prst="rect">
            <a:avLst/>
          </a:prstGeom>
        </p:spPr>
      </p:pic>
      <p:pic>
        <p:nvPicPr>
          <p:cNvPr id="8" name="Picture 8"/>
          <p:cNvPicPr>
            <a:picLocks noChangeAspect="1"/>
          </p:cNvPicPr>
          <p:nvPr/>
        </p:nvPicPr>
        <p:blipFill>
          <a:blip r:embed="rId4"/>
          <a:srcRect l="18749" t="3706" r="17335" b="734"/>
          <a:stretch>
            <a:fillRect/>
          </a:stretch>
        </p:blipFill>
        <p:spPr>
          <a:xfrm>
            <a:off x="0" y="1741966"/>
            <a:ext cx="5700009" cy="5688514"/>
          </a:xfrm>
          <a:prstGeom prst="rect">
            <a:avLst/>
          </a:prstGeom>
        </p:spPr>
      </p:pic>
      <p:grpSp>
        <p:nvGrpSpPr>
          <p:cNvPr id="9" name="Group 9"/>
          <p:cNvGrpSpPr/>
          <p:nvPr/>
        </p:nvGrpSpPr>
        <p:grpSpPr>
          <a:xfrm>
            <a:off x="5701507" y="4589976"/>
            <a:ext cx="2850005" cy="2848512"/>
            <a:chOff x="0" y="0"/>
            <a:chExt cx="1966247" cy="1965217"/>
          </a:xfrm>
        </p:grpSpPr>
        <p:sp>
          <p:nvSpPr>
            <p:cNvPr id="10" name="Freeform 10"/>
            <p:cNvSpPr/>
            <p:nvPr/>
          </p:nvSpPr>
          <p:spPr>
            <a:xfrm>
              <a:off x="0" y="0"/>
              <a:ext cx="1966247" cy="1965217"/>
            </a:xfrm>
            <a:custGeom>
              <a:avLst/>
              <a:gdLst/>
              <a:ahLst/>
              <a:cxnLst/>
              <a:rect l="l" t="t" r="r" b="b"/>
              <a:pathLst>
                <a:path w="1966247" h="1965217">
                  <a:moveTo>
                    <a:pt x="0" y="0"/>
                  </a:moveTo>
                  <a:lnTo>
                    <a:pt x="1966247" y="0"/>
                  </a:lnTo>
                  <a:lnTo>
                    <a:pt x="1966247" y="1965217"/>
                  </a:lnTo>
                  <a:lnTo>
                    <a:pt x="0" y="1965217"/>
                  </a:lnTo>
                  <a:close/>
                </a:path>
              </a:pathLst>
            </a:custGeom>
            <a:solidFill>
              <a:srgbClr val="642EC7"/>
            </a:solidFill>
          </p:spPr>
        </p:sp>
      </p:grpSp>
      <p:pic>
        <p:nvPicPr>
          <p:cNvPr id="11" name="Picture 11"/>
          <p:cNvPicPr>
            <a:picLocks noChangeAspect="1"/>
          </p:cNvPicPr>
          <p:nvPr/>
        </p:nvPicPr>
        <p:blipFill>
          <a:blip r:embed="rId5"/>
          <a:srcRect/>
          <a:stretch>
            <a:fillRect/>
          </a:stretch>
        </p:blipFill>
        <p:spPr>
          <a:xfrm>
            <a:off x="5701507" y="1739093"/>
            <a:ext cx="2827546" cy="2827546"/>
          </a:xfrm>
          <a:prstGeom prst="rect">
            <a:avLst/>
          </a:prstGeom>
        </p:spPr>
      </p:pic>
      <p:pic>
        <p:nvPicPr>
          <p:cNvPr id="12" name="Picture 12"/>
          <p:cNvPicPr>
            <a:picLocks noChangeAspect="1"/>
          </p:cNvPicPr>
          <p:nvPr/>
        </p:nvPicPr>
        <p:blipFill>
          <a:blip r:embed="rId6"/>
          <a:srcRect/>
          <a:stretch>
            <a:fillRect/>
          </a:stretch>
        </p:blipFill>
        <p:spPr>
          <a:xfrm rot="-10800000">
            <a:off x="5683585" y="7426925"/>
            <a:ext cx="2845469" cy="2845469"/>
          </a:xfrm>
          <a:prstGeom prst="rect">
            <a:avLst/>
          </a:prstGeom>
        </p:spPr>
      </p:pic>
      <p:grpSp>
        <p:nvGrpSpPr>
          <p:cNvPr id="13" name="Group 13"/>
          <p:cNvGrpSpPr/>
          <p:nvPr/>
        </p:nvGrpSpPr>
        <p:grpSpPr>
          <a:xfrm>
            <a:off x="10227066" y="3152866"/>
            <a:ext cx="6851764" cy="5926010"/>
            <a:chOff x="0" y="0"/>
            <a:chExt cx="9135686" cy="7901347"/>
          </a:xfrm>
        </p:grpSpPr>
        <p:sp>
          <p:nvSpPr>
            <p:cNvPr id="14" name="TextBox 14"/>
            <p:cNvSpPr txBox="1"/>
            <p:nvPr/>
          </p:nvSpPr>
          <p:spPr>
            <a:xfrm>
              <a:off x="0" y="133350"/>
              <a:ext cx="9135686" cy="2529549"/>
            </a:xfrm>
            <a:prstGeom prst="rect">
              <a:avLst/>
            </a:prstGeom>
          </p:spPr>
          <p:txBody>
            <a:bodyPr lIns="0" tIns="0" rIns="0" bIns="0" rtlCol="0" anchor="t">
              <a:spAutoFit/>
            </a:bodyPr>
            <a:lstStyle/>
            <a:p>
              <a:pPr>
                <a:lnSpc>
                  <a:spcPts val="7127"/>
                </a:lnSpc>
              </a:pPr>
              <a:r>
                <a:rPr lang="en-US" sz="7200">
                  <a:solidFill>
                    <a:srgbClr val="343434"/>
                  </a:solidFill>
                  <a:latin typeface="Aileron Heavy"/>
                </a:rPr>
                <a:t>Code</a:t>
              </a:r>
            </a:p>
            <a:p>
              <a:pPr marL="0" lvl="0" indent="0" algn="l">
                <a:lnSpc>
                  <a:spcPts val="7128"/>
                </a:lnSpc>
                <a:spcBef>
                  <a:spcPct val="0"/>
                </a:spcBef>
              </a:pPr>
              <a:r>
                <a:rPr lang="en-US" sz="7199">
                  <a:solidFill>
                    <a:srgbClr val="343434"/>
                  </a:solidFill>
                  <a:latin typeface="Aileron Heavy"/>
                </a:rPr>
                <a:t>Analysis</a:t>
              </a:r>
            </a:p>
          </p:txBody>
        </p:sp>
        <p:sp>
          <p:nvSpPr>
            <p:cNvPr id="15" name="TextBox 15"/>
            <p:cNvSpPr txBox="1"/>
            <p:nvPr/>
          </p:nvSpPr>
          <p:spPr>
            <a:xfrm>
              <a:off x="0" y="3276711"/>
              <a:ext cx="9135686" cy="4624636"/>
            </a:xfrm>
            <a:prstGeom prst="rect">
              <a:avLst/>
            </a:prstGeom>
          </p:spPr>
          <p:txBody>
            <a:bodyPr lIns="0" tIns="0" rIns="0" bIns="0" rtlCol="0" anchor="t">
              <a:spAutoFit/>
            </a:bodyPr>
            <a:lstStyle/>
            <a:p>
              <a:pPr marL="690880" lvl="1" indent="-345440">
                <a:lnSpc>
                  <a:spcPts val="3552"/>
                </a:lnSpc>
                <a:buFont typeface="Arial"/>
                <a:buChar char="•"/>
              </a:pPr>
              <a:r>
                <a:rPr lang="en-US" sz="3199" spc="-79">
                  <a:solidFill>
                    <a:srgbClr val="FF1495"/>
                  </a:solidFill>
                  <a:latin typeface="Aileron Regular Bold"/>
                </a:rPr>
                <a:t>Add Task</a:t>
              </a:r>
            </a:p>
            <a:p>
              <a:pPr marL="690880" lvl="1" indent="-345440">
                <a:lnSpc>
                  <a:spcPts val="3552"/>
                </a:lnSpc>
                <a:buFont typeface="Arial"/>
                <a:buChar char="•"/>
              </a:pPr>
              <a:r>
                <a:rPr lang="en-US" sz="3200" spc="-80">
                  <a:solidFill>
                    <a:srgbClr val="FF1495"/>
                  </a:solidFill>
                  <a:latin typeface="Aileron Regular Bold"/>
                </a:rPr>
                <a:t>Remove Task</a:t>
              </a:r>
            </a:p>
            <a:p>
              <a:pPr marL="690880" lvl="1" indent="-345440">
                <a:lnSpc>
                  <a:spcPts val="3552"/>
                </a:lnSpc>
                <a:buFont typeface="Arial"/>
                <a:buChar char="•"/>
              </a:pPr>
              <a:r>
                <a:rPr lang="en-US" sz="3200" spc="-80">
                  <a:solidFill>
                    <a:srgbClr val="FF1495"/>
                  </a:solidFill>
                  <a:latin typeface="Aileron Regular Bold"/>
                </a:rPr>
                <a:t>Sort Task</a:t>
              </a:r>
            </a:p>
            <a:p>
              <a:pPr marL="1381761" lvl="2" indent="-460587">
                <a:lnSpc>
                  <a:spcPts val="3552"/>
                </a:lnSpc>
                <a:buFont typeface="Arial"/>
                <a:buChar char="⚬"/>
              </a:pPr>
              <a:r>
                <a:rPr lang="en-US" sz="3200" spc="-80">
                  <a:solidFill>
                    <a:srgbClr val="000000"/>
                  </a:solidFill>
                  <a:latin typeface="Aileron Regular Bold"/>
                </a:rPr>
                <a:t>by Name</a:t>
              </a:r>
            </a:p>
            <a:p>
              <a:pPr marL="1381761" lvl="2" indent="-460587">
                <a:lnSpc>
                  <a:spcPts val="3552"/>
                </a:lnSpc>
                <a:buFont typeface="Arial"/>
                <a:buChar char="⚬"/>
              </a:pPr>
              <a:r>
                <a:rPr lang="en-US" sz="3200" spc="-80">
                  <a:solidFill>
                    <a:srgbClr val="000000"/>
                  </a:solidFill>
                  <a:latin typeface="Aileron Regular Bold"/>
                </a:rPr>
                <a:t>by Starting Date</a:t>
              </a:r>
            </a:p>
            <a:p>
              <a:pPr marL="1381761" lvl="2" indent="-460587">
                <a:lnSpc>
                  <a:spcPts val="3552"/>
                </a:lnSpc>
                <a:buFont typeface="Arial"/>
                <a:buChar char="⚬"/>
              </a:pPr>
              <a:r>
                <a:rPr lang="en-US" sz="3200" spc="-80">
                  <a:solidFill>
                    <a:srgbClr val="000000"/>
                  </a:solidFill>
                  <a:latin typeface="Aileron Regular Bold"/>
                </a:rPr>
                <a:t>by Deadline</a:t>
              </a:r>
            </a:p>
            <a:p>
              <a:pPr marL="1381761" lvl="2" indent="-460587">
                <a:lnSpc>
                  <a:spcPts val="3552"/>
                </a:lnSpc>
                <a:buFont typeface="Arial"/>
                <a:buChar char="⚬"/>
              </a:pPr>
              <a:r>
                <a:rPr lang="en-US" sz="3200" spc="-80">
                  <a:solidFill>
                    <a:srgbClr val="000000"/>
                  </a:solidFill>
                  <a:latin typeface="Aileron Regular Bold"/>
                </a:rPr>
                <a:t>Target Hour</a:t>
              </a:r>
            </a:p>
            <a:p>
              <a:pPr marL="1381760" lvl="2" indent="-460587">
                <a:lnSpc>
                  <a:spcPts val="3551"/>
                </a:lnSpc>
                <a:buFont typeface="Arial"/>
                <a:buChar char="⚬"/>
              </a:pPr>
              <a:r>
                <a:rPr lang="en-US" sz="3200" spc="-80">
                  <a:solidFill>
                    <a:srgbClr val="000000"/>
                  </a:solidFill>
                  <a:latin typeface="Aileron Regular Bold"/>
                </a:rPr>
                <a:t>Urgency</a:t>
              </a:r>
            </a:p>
          </p:txBody>
        </p:sp>
      </p:grpSp>
      <p:pic>
        <p:nvPicPr>
          <p:cNvPr id="16" name="Picture 16"/>
          <p:cNvPicPr>
            <a:picLocks noChangeAspect="1"/>
          </p:cNvPicPr>
          <p:nvPr/>
        </p:nvPicPr>
        <p:blipFill>
          <a:blip r:embed="rId7"/>
          <a:srcRect/>
          <a:stretch>
            <a:fillRect/>
          </a:stretch>
        </p:blipFill>
        <p:spPr>
          <a:xfrm>
            <a:off x="1657419" y="7820536"/>
            <a:ext cx="2242341" cy="2242341"/>
          </a:xfrm>
          <a:prstGeom prst="rect">
            <a:avLst/>
          </a:prstGeom>
        </p:spPr>
      </p:pic>
      <p:sp>
        <p:nvSpPr>
          <p:cNvPr id="17" name="AutoShape 17"/>
          <p:cNvSpPr/>
          <p:nvPr/>
        </p:nvSpPr>
        <p:spPr>
          <a:xfrm>
            <a:off x="0" y="1767727"/>
            <a:ext cx="5683585" cy="5678247"/>
          </a:xfrm>
          <a:prstGeom prst="rect">
            <a:avLst/>
          </a:prstGeom>
          <a:solidFill>
            <a:srgbClr val="019D97"/>
          </a:solidFill>
        </p:spPr>
      </p:sp>
      <p:sp>
        <p:nvSpPr>
          <p:cNvPr id="18" name="TextBox 18"/>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4857828" y="6698793"/>
            <a:ext cx="12794968" cy="1228051"/>
          </a:xfrm>
          <a:prstGeom prst="rect">
            <a:avLst/>
          </a:prstGeom>
        </p:spPr>
      </p:pic>
      <p:grpSp>
        <p:nvGrpSpPr>
          <p:cNvPr id="11" name="Group 11"/>
          <p:cNvGrpSpPr/>
          <p:nvPr/>
        </p:nvGrpSpPr>
        <p:grpSpPr>
          <a:xfrm>
            <a:off x="4857828" y="3886861"/>
            <a:ext cx="7358756" cy="2234786"/>
            <a:chOff x="0" y="0"/>
            <a:chExt cx="9811675" cy="2979714"/>
          </a:xfrm>
        </p:grpSpPr>
        <p:sp>
          <p:nvSpPr>
            <p:cNvPr id="12" name="TextBox 12"/>
            <p:cNvSpPr txBox="1"/>
            <p:nvPr/>
          </p:nvSpPr>
          <p:spPr>
            <a:xfrm>
              <a:off x="0" y="123825"/>
              <a:ext cx="9811675" cy="1184126"/>
            </a:xfrm>
            <a:prstGeom prst="rect">
              <a:avLst/>
            </a:prstGeom>
          </p:spPr>
          <p:txBody>
            <a:bodyPr lIns="0" tIns="0" rIns="0" bIns="0" rtlCol="0" anchor="t">
              <a:spAutoFit/>
            </a:bodyPr>
            <a:lstStyle/>
            <a:p>
              <a:pPr marL="0" lvl="0" indent="0" algn="l">
                <a:lnSpc>
                  <a:spcPts val="6373"/>
                </a:lnSpc>
                <a:spcBef>
                  <a:spcPct val="0"/>
                </a:spcBef>
              </a:pPr>
              <a:r>
                <a:rPr lang="en-US" sz="6438">
                  <a:solidFill>
                    <a:srgbClr val="000000"/>
                  </a:solidFill>
                  <a:latin typeface="Aileron Regular"/>
                </a:rPr>
                <a:t>Add Task</a:t>
              </a:r>
            </a:p>
          </p:txBody>
        </p:sp>
        <p:sp>
          <p:nvSpPr>
            <p:cNvPr id="13" name="TextBox 13"/>
            <p:cNvSpPr txBox="1"/>
            <p:nvPr/>
          </p:nvSpPr>
          <p:spPr>
            <a:xfrm>
              <a:off x="0" y="2448916"/>
              <a:ext cx="9811675" cy="530799"/>
            </a:xfrm>
            <a:prstGeom prst="rect">
              <a:avLst/>
            </a:prstGeom>
          </p:spPr>
          <p:txBody>
            <a:bodyPr lIns="0" tIns="0" rIns="0" bIns="0" rtlCol="0" anchor="t">
              <a:spAutoFit/>
            </a:bodyPr>
            <a:lstStyle/>
            <a:p>
              <a:pPr marL="0" lvl="0" indent="0">
                <a:lnSpc>
                  <a:spcPts val="3380"/>
                </a:lnSpc>
              </a:pPr>
              <a:r>
                <a:rPr lang="en-US" sz="2414" spc="-24">
                  <a:solidFill>
                    <a:srgbClr val="FF1495"/>
                  </a:solidFill>
                  <a:latin typeface="Aileron Regular Bold"/>
                </a:rPr>
                <a:t>Basic Code: List Append Function</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95430" y="6020244"/>
            <a:ext cx="4292570" cy="4266756"/>
            <a:chOff x="0" y="0"/>
            <a:chExt cx="5723426" cy="5689009"/>
          </a:xfrm>
        </p:grpSpPr>
        <p:pic>
          <p:nvPicPr>
            <p:cNvPr id="3" name="Picture 3"/>
            <p:cNvPicPr>
              <a:picLocks noChangeAspect="1"/>
            </p:cNvPicPr>
            <p:nvPr/>
          </p:nvPicPr>
          <p:blipFill>
            <a:blip r:embed="rId2"/>
            <a:srcRect l="31138" r="1770"/>
            <a:stretch>
              <a:fillRect/>
            </a:stretch>
          </p:blipFill>
          <p:spPr>
            <a:xfrm>
              <a:off x="0" y="0"/>
              <a:ext cx="5723426" cy="5689009"/>
            </a:xfrm>
            <a:prstGeom prst="rect">
              <a:avLst/>
            </a:prstGeom>
          </p:spPr>
        </p:pic>
      </p:grpSp>
      <p:pic>
        <p:nvPicPr>
          <p:cNvPr id="4" name="Picture 4"/>
          <p:cNvPicPr>
            <a:picLocks noChangeAspect="1"/>
          </p:cNvPicPr>
          <p:nvPr/>
        </p:nvPicPr>
        <p:blipFill>
          <a:blip r:embed="rId3"/>
          <a:srcRect/>
          <a:stretch>
            <a:fillRect/>
          </a:stretch>
        </p:blipFill>
        <p:spPr>
          <a:xfrm rot="-10800000">
            <a:off x="14005941" y="1748686"/>
            <a:ext cx="4271549" cy="4271549"/>
          </a:xfrm>
          <a:prstGeom prst="rect">
            <a:avLst/>
          </a:prstGeom>
        </p:spPr>
      </p:pic>
      <p:sp>
        <p:nvSpPr>
          <p:cNvPr id="5" name="AutoShape 5"/>
          <p:cNvSpPr/>
          <p:nvPr/>
        </p:nvSpPr>
        <p:spPr>
          <a:xfrm>
            <a:off x="0" y="1739093"/>
            <a:ext cx="18288000" cy="9585"/>
          </a:xfrm>
          <a:prstGeom prst="rect">
            <a:avLst/>
          </a:prstGeom>
          <a:solidFill>
            <a:srgbClr val="000000"/>
          </a:solidFill>
        </p:spPr>
      </p:sp>
      <p:grpSp>
        <p:nvGrpSpPr>
          <p:cNvPr id="6" name="Group 6"/>
          <p:cNvGrpSpPr/>
          <p:nvPr/>
        </p:nvGrpSpPr>
        <p:grpSpPr>
          <a:xfrm>
            <a:off x="16898362" y="816736"/>
            <a:ext cx="360938" cy="157229"/>
            <a:chOff x="0" y="0"/>
            <a:chExt cx="1166179" cy="508000"/>
          </a:xfrm>
        </p:grpSpPr>
        <p:sp>
          <p:nvSpPr>
            <p:cNvPr id="7" name="Freeform 7"/>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8" name="Freeform 8"/>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9" name="Picture 9"/>
          <p:cNvPicPr>
            <a:picLocks noChangeAspect="1"/>
          </p:cNvPicPr>
          <p:nvPr/>
        </p:nvPicPr>
        <p:blipFill>
          <a:blip r:embed="rId4"/>
          <a:srcRect/>
          <a:stretch>
            <a:fillRect/>
          </a:stretch>
        </p:blipFill>
        <p:spPr>
          <a:xfrm>
            <a:off x="780981" y="664746"/>
            <a:ext cx="495437" cy="461207"/>
          </a:xfrm>
          <a:prstGeom prst="rect">
            <a:avLst/>
          </a:prstGeom>
        </p:spPr>
      </p:pic>
      <p:sp>
        <p:nvSpPr>
          <p:cNvPr id="10" name="TextBox 10"/>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1" name="Group 11"/>
          <p:cNvGrpSpPr/>
          <p:nvPr/>
        </p:nvGrpSpPr>
        <p:grpSpPr>
          <a:xfrm>
            <a:off x="1276419" y="2930505"/>
            <a:ext cx="6866577" cy="5439158"/>
            <a:chOff x="0" y="0"/>
            <a:chExt cx="9155435" cy="7252210"/>
          </a:xfrm>
        </p:grpSpPr>
        <p:sp>
          <p:nvSpPr>
            <p:cNvPr id="12" name="TextBox 12"/>
            <p:cNvSpPr txBox="1"/>
            <p:nvPr/>
          </p:nvSpPr>
          <p:spPr>
            <a:xfrm>
              <a:off x="0" y="123825"/>
              <a:ext cx="9155435"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Add Task</a:t>
              </a:r>
            </a:p>
          </p:txBody>
        </p:sp>
        <p:sp>
          <p:nvSpPr>
            <p:cNvPr id="13" name="TextBox 13"/>
            <p:cNvSpPr txBox="1"/>
            <p:nvPr/>
          </p:nvSpPr>
          <p:spPr>
            <a:xfrm>
              <a:off x="0" y="3038843"/>
              <a:ext cx="9155435" cy="4213367"/>
            </a:xfrm>
            <a:prstGeom prst="rect">
              <a:avLst/>
            </a:prstGeom>
          </p:spPr>
          <p:txBody>
            <a:bodyPr lIns="0" tIns="0" rIns="0" bIns="0" rtlCol="0" anchor="t">
              <a:spAutoFit/>
            </a:bodyPr>
            <a:lstStyle/>
            <a:p>
              <a:pPr>
                <a:lnSpc>
                  <a:spcPts val="2699"/>
                </a:lnSpc>
              </a:pPr>
              <a:endParaRPr/>
            </a:p>
            <a:p>
              <a:pPr>
                <a:lnSpc>
                  <a:spcPts val="2699"/>
                </a:lnSpc>
              </a:pPr>
              <a:r>
                <a:rPr lang="en-US" sz="1799">
                  <a:solidFill>
                    <a:srgbClr val="343434"/>
                  </a:solidFill>
                  <a:latin typeface="Aileron Regular"/>
                </a:rPr>
                <a:t>Adding an element to a list would be considered one operation.</a:t>
              </a:r>
            </a:p>
            <a:p>
              <a:pPr>
                <a:lnSpc>
                  <a:spcPts val="2699"/>
                </a:lnSpc>
              </a:pPr>
              <a:endParaRPr lang="en-US" sz="1799">
                <a:solidFill>
                  <a:srgbClr val="343434"/>
                </a:solidFill>
                <a:latin typeface="Aileron Regular"/>
              </a:endParaRPr>
            </a:p>
            <a:p>
              <a:pPr>
                <a:lnSpc>
                  <a:spcPts val="2699"/>
                </a:lnSpc>
              </a:pPr>
              <a:r>
                <a:rPr lang="en-US" sz="1799">
                  <a:solidFill>
                    <a:srgbClr val="343434"/>
                  </a:solidFill>
                  <a:latin typeface="Aileron Regular"/>
                </a:rPr>
                <a:t>Once the function runs, it performs the operation only one time.</a:t>
              </a:r>
            </a:p>
            <a:p>
              <a:pPr>
                <a:lnSpc>
                  <a:spcPts val="2699"/>
                </a:lnSpc>
              </a:pPr>
              <a:endParaRPr lang="en-US" sz="1799">
                <a:solidFill>
                  <a:srgbClr val="343434"/>
                </a:solidFill>
                <a:latin typeface="Aileron Regular"/>
              </a:endParaRPr>
            </a:p>
            <a:p>
              <a:pPr>
                <a:lnSpc>
                  <a:spcPts val="2699"/>
                </a:lnSpc>
              </a:pPr>
              <a:r>
                <a:rPr lang="en-US" sz="1799">
                  <a:solidFill>
                    <a:srgbClr val="343434"/>
                  </a:solidFill>
                  <a:latin typeface="Aileron Regular"/>
                </a:rPr>
                <a:t>Hence, the big-O time complexity for this function would be: </a:t>
              </a:r>
            </a:p>
            <a:p>
              <a:pPr>
                <a:lnSpc>
                  <a:spcPts val="2699"/>
                </a:lnSpc>
              </a:pPr>
              <a:endParaRPr lang="en-US" sz="1799">
                <a:solidFill>
                  <a:srgbClr val="343434"/>
                </a:solidFill>
                <a:latin typeface="Aileron Regular"/>
              </a:endParaRPr>
            </a:p>
            <a:p>
              <a:pPr algn="ctr">
                <a:lnSpc>
                  <a:spcPts val="6300"/>
                </a:lnSpc>
              </a:pPr>
              <a:r>
                <a:rPr lang="en-US" sz="4200">
                  <a:solidFill>
                    <a:srgbClr val="343434"/>
                  </a:solidFill>
                  <a:latin typeface="Times Neue Roman Italics"/>
                </a:rPr>
                <a:t>O(1)</a:t>
              </a:r>
            </a:p>
          </p:txBody>
        </p:sp>
        <p:sp>
          <p:nvSpPr>
            <p:cNvPr id="14" name="TextBox 14"/>
            <p:cNvSpPr txBox="1"/>
            <p:nvPr/>
          </p:nvSpPr>
          <p:spPr>
            <a:xfrm>
              <a:off x="0" y="2434139"/>
              <a:ext cx="9155435"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Complexity</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11580739" y="3886861"/>
            <a:ext cx="5498092" cy="4106388"/>
          </a:xfrm>
          <a:prstGeom prst="rect">
            <a:avLst/>
          </a:prstGeom>
        </p:spPr>
      </p:pic>
      <p:sp>
        <p:nvSpPr>
          <p:cNvPr id="11" name="TextBox 11"/>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2" name="Group 12"/>
          <p:cNvGrpSpPr/>
          <p:nvPr/>
        </p:nvGrpSpPr>
        <p:grpSpPr>
          <a:xfrm>
            <a:off x="5763491" y="3886861"/>
            <a:ext cx="4781797" cy="3611782"/>
            <a:chOff x="0" y="0"/>
            <a:chExt cx="6375730" cy="4815710"/>
          </a:xfrm>
        </p:grpSpPr>
        <p:sp>
          <p:nvSpPr>
            <p:cNvPr id="13" name="TextBox 13"/>
            <p:cNvSpPr txBox="1"/>
            <p:nvPr/>
          </p:nvSpPr>
          <p:spPr>
            <a:xfrm>
              <a:off x="0" y="123825"/>
              <a:ext cx="6375730"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Add Task</a:t>
              </a:r>
            </a:p>
          </p:txBody>
        </p:sp>
        <p:sp>
          <p:nvSpPr>
            <p:cNvPr id="14" name="TextBox 14"/>
            <p:cNvSpPr txBox="1"/>
            <p:nvPr/>
          </p:nvSpPr>
          <p:spPr>
            <a:xfrm>
              <a:off x="0" y="3038843"/>
              <a:ext cx="6375730" cy="1776867"/>
            </a:xfrm>
            <a:prstGeom prst="rect">
              <a:avLst/>
            </a:prstGeom>
          </p:spPr>
          <p:txBody>
            <a:bodyPr lIns="0" tIns="0" rIns="0" bIns="0" rtlCol="0" anchor="t">
              <a:spAutoFit/>
            </a:bodyPr>
            <a:lstStyle/>
            <a:p>
              <a:pPr>
                <a:lnSpc>
                  <a:spcPts val="2699"/>
                </a:lnSpc>
              </a:pPr>
              <a:endParaRPr/>
            </a:p>
            <a:p>
              <a:pPr algn="l">
                <a:lnSpc>
                  <a:spcPts val="2699"/>
                </a:lnSpc>
              </a:pPr>
              <a:r>
                <a:rPr lang="en-US" sz="1799">
                  <a:solidFill>
                    <a:srgbClr val="343434"/>
                  </a:solidFill>
                  <a:latin typeface="Aileron Regular"/>
                </a:rPr>
                <a:t>The performance graph of the function in terms of the time consumed, for adding 20 elements in the list is given beside.</a:t>
              </a:r>
            </a:p>
          </p:txBody>
        </p:sp>
        <p:sp>
          <p:nvSpPr>
            <p:cNvPr id="15" name="TextBox 15"/>
            <p:cNvSpPr txBox="1"/>
            <p:nvPr/>
          </p:nvSpPr>
          <p:spPr>
            <a:xfrm>
              <a:off x="0" y="2434139"/>
              <a:ext cx="637573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Performance Graph</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5713322" y="4881105"/>
            <a:ext cx="8040595" cy="4720260"/>
          </a:xfrm>
          <a:prstGeom prst="rect">
            <a:avLst/>
          </a:prstGeom>
        </p:spPr>
      </p:pic>
      <p:grpSp>
        <p:nvGrpSpPr>
          <p:cNvPr id="11" name="Group 11"/>
          <p:cNvGrpSpPr/>
          <p:nvPr/>
        </p:nvGrpSpPr>
        <p:grpSpPr>
          <a:xfrm>
            <a:off x="4765508" y="2112077"/>
            <a:ext cx="7358756" cy="2234786"/>
            <a:chOff x="0" y="0"/>
            <a:chExt cx="9811675" cy="2979714"/>
          </a:xfrm>
        </p:grpSpPr>
        <p:sp>
          <p:nvSpPr>
            <p:cNvPr id="12" name="TextBox 12"/>
            <p:cNvSpPr txBox="1"/>
            <p:nvPr/>
          </p:nvSpPr>
          <p:spPr>
            <a:xfrm>
              <a:off x="0" y="123825"/>
              <a:ext cx="9811675" cy="1184126"/>
            </a:xfrm>
            <a:prstGeom prst="rect">
              <a:avLst/>
            </a:prstGeom>
          </p:spPr>
          <p:txBody>
            <a:bodyPr lIns="0" tIns="0" rIns="0" bIns="0" rtlCol="0" anchor="t">
              <a:spAutoFit/>
            </a:bodyPr>
            <a:lstStyle/>
            <a:p>
              <a:pPr marL="0" lvl="0" indent="0" algn="l">
                <a:lnSpc>
                  <a:spcPts val="6373"/>
                </a:lnSpc>
                <a:spcBef>
                  <a:spcPct val="0"/>
                </a:spcBef>
              </a:pPr>
              <a:r>
                <a:rPr lang="en-US" sz="6438">
                  <a:solidFill>
                    <a:srgbClr val="000000"/>
                  </a:solidFill>
                  <a:latin typeface="Aileron Regular"/>
                </a:rPr>
                <a:t>Remove Task</a:t>
              </a:r>
            </a:p>
          </p:txBody>
        </p:sp>
        <p:sp>
          <p:nvSpPr>
            <p:cNvPr id="13" name="TextBox 13"/>
            <p:cNvSpPr txBox="1"/>
            <p:nvPr/>
          </p:nvSpPr>
          <p:spPr>
            <a:xfrm>
              <a:off x="0" y="2448916"/>
              <a:ext cx="9811675" cy="530799"/>
            </a:xfrm>
            <a:prstGeom prst="rect">
              <a:avLst/>
            </a:prstGeom>
          </p:spPr>
          <p:txBody>
            <a:bodyPr lIns="0" tIns="0" rIns="0" bIns="0" rtlCol="0" anchor="t">
              <a:spAutoFit/>
            </a:bodyPr>
            <a:lstStyle/>
            <a:p>
              <a:pPr marL="0" lvl="0" indent="0">
                <a:lnSpc>
                  <a:spcPts val="3380"/>
                </a:lnSpc>
              </a:pPr>
              <a:r>
                <a:rPr lang="en-US" sz="2414" spc="-24">
                  <a:solidFill>
                    <a:srgbClr val="FF1495"/>
                  </a:solidFill>
                  <a:latin typeface="Aileron Regular Bold"/>
                </a:rPr>
                <a:t>Basic Code: If-else Checkpoint</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5700665" y="4598681"/>
            <a:ext cx="9156176" cy="5259197"/>
          </a:xfrm>
          <a:prstGeom prst="rect">
            <a:avLst/>
          </a:prstGeom>
        </p:spPr>
      </p:pic>
      <p:grpSp>
        <p:nvGrpSpPr>
          <p:cNvPr id="11" name="Group 11"/>
          <p:cNvGrpSpPr/>
          <p:nvPr/>
        </p:nvGrpSpPr>
        <p:grpSpPr>
          <a:xfrm>
            <a:off x="4765508" y="2112077"/>
            <a:ext cx="7358756" cy="2234786"/>
            <a:chOff x="0" y="0"/>
            <a:chExt cx="9811675" cy="2979714"/>
          </a:xfrm>
        </p:grpSpPr>
        <p:sp>
          <p:nvSpPr>
            <p:cNvPr id="12" name="TextBox 12"/>
            <p:cNvSpPr txBox="1"/>
            <p:nvPr/>
          </p:nvSpPr>
          <p:spPr>
            <a:xfrm>
              <a:off x="0" y="123825"/>
              <a:ext cx="9811675" cy="1184126"/>
            </a:xfrm>
            <a:prstGeom prst="rect">
              <a:avLst/>
            </a:prstGeom>
          </p:spPr>
          <p:txBody>
            <a:bodyPr lIns="0" tIns="0" rIns="0" bIns="0" rtlCol="0" anchor="t">
              <a:spAutoFit/>
            </a:bodyPr>
            <a:lstStyle/>
            <a:p>
              <a:pPr marL="0" lvl="0" indent="0" algn="l">
                <a:lnSpc>
                  <a:spcPts val="6373"/>
                </a:lnSpc>
                <a:spcBef>
                  <a:spcPct val="0"/>
                </a:spcBef>
              </a:pPr>
              <a:r>
                <a:rPr lang="en-US" sz="6438">
                  <a:solidFill>
                    <a:srgbClr val="000000"/>
                  </a:solidFill>
                  <a:latin typeface="Aileron Regular"/>
                </a:rPr>
                <a:t>Remove Task</a:t>
              </a:r>
            </a:p>
          </p:txBody>
        </p:sp>
        <p:sp>
          <p:nvSpPr>
            <p:cNvPr id="13" name="TextBox 13"/>
            <p:cNvSpPr txBox="1"/>
            <p:nvPr/>
          </p:nvSpPr>
          <p:spPr>
            <a:xfrm>
              <a:off x="0" y="2448916"/>
              <a:ext cx="9811675" cy="530799"/>
            </a:xfrm>
            <a:prstGeom prst="rect">
              <a:avLst/>
            </a:prstGeom>
          </p:spPr>
          <p:txBody>
            <a:bodyPr lIns="0" tIns="0" rIns="0" bIns="0" rtlCol="0" anchor="t">
              <a:spAutoFit/>
            </a:bodyPr>
            <a:lstStyle/>
            <a:p>
              <a:pPr marL="0" lvl="0" indent="0">
                <a:lnSpc>
                  <a:spcPts val="3380"/>
                </a:lnSpc>
              </a:pPr>
              <a:r>
                <a:rPr lang="en-US" sz="2414" spc="-24">
                  <a:solidFill>
                    <a:srgbClr val="FF1495"/>
                  </a:solidFill>
                  <a:latin typeface="Aileron Regular Bold"/>
                </a:rPr>
                <a:t>Basic Code: Quick-sort Algorithm</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5952401" y="4797043"/>
            <a:ext cx="6383199" cy="4905782"/>
          </a:xfrm>
          <a:prstGeom prst="rect">
            <a:avLst/>
          </a:prstGeom>
        </p:spPr>
      </p:pic>
      <p:grpSp>
        <p:nvGrpSpPr>
          <p:cNvPr id="11" name="Group 11"/>
          <p:cNvGrpSpPr/>
          <p:nvPr/>
        </p:nvGrpSpPr>
        <p:grpSpPr>
          <a:xfrm>
            <a:off x="4831438" y="2191246"/>
            <a:ext cx="7358756" cy="2234786"/>
            <a:chOff x="0" y="0"/>
            <a:chExt cx="9811675" cy="2979714"/>
          </a:xfrm>
        </p:grpSpPr>
        <p:sp>
          <p:nvSpPr>
            <p:cNvPr id="12" name="TextBox 12"/>
            <p:cNvSpPr txBox="1"/>
            <p:nvPr/>
          </p:nvSpPr>
          <p:spPr>
            <a:xfrm>
              <a:off x="0" y="123825"/>
              <a:ext cx="9811675" cy="1184126"/>
            </a:xfrm>
            <a:prstGeom prst="rect">
              <a:avLst/>
            </a:prstGeom>
          </p:spPr>
          <p:txBody>
            <a:bodyPr lIns="0" tIns="0" rIns="0" bIns="0" rtlCol="0" anchor="t">
              <a:spAutoFit/>
            </a:bodyPr>
            <a:lstStyle/>
            <a:p>
              <a:pPr marL="0" lvl="0" indent="0" algn="l">
                <a:lnSpc>
                  <a:spcPts val="6373"/>
                </a:lnSpc>
                <a:spcBef>
                  <a:spcPct val="0"/>
                </a:spcBef>
              </a:pPr>
              <a:r>
                <a:rPr lang="en-US" sz="6438">
                  <a:solidFill>
                    <a:srgbClr val="000000"/>
                  </a:solidFill>
                  <a:latin typeface="Aileron Regular"/>
                </a:rPr>
                <a:t>Remove Task</a:t>
              </a:r>
            </a:p>
          </p:txBody>
        </p:sp>
        <p:sp>
          <p:nvSpPr>
            <p:cNvPr id="13" name="TextBox 13"/>
            <p:cNvSpPr txBox="1"/>
            <p:nvPr/>
          </p:nvSpPr>
          <p:spPr>
            <a:xfrm>
              <a:off x="0" y="2448916"/>
              <a:ext cx="9811675" cy="530799"/>
            </a:xfrm>
            <a:prstGeom prst="rect">
              <a:avLst/>
            </a:prstGeom>
          </p:spPr>
          <p:txBody>
            <a:bodyPr lIns="0" tIns="0" rIns="0" bIns="0" rtlCol="0" anchor="t">
              <a:spAutoFit/>
            </a:bodyPr>
            <a:lstStyle/>
            <a:p>
              <a:pPr marL="0" lvl="0" indent="0">
                <a:lnSpc>
                  <a:spcPts val="3380"/>
                </a:lnSpc>
              </a:pPr>
              <a:r>
                <a:rPr lang="en-US" sz="2414" spc="-24">
                  <a:solidFill>
                    <a:srgbClr val="FF1495"/>
                  </a:solidFill>
                  <a:latin typeface="Aileron Regular Bold"/>
                </a:rPr>
                <a:t>Basic Code: Binary Search Algorithm</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95430" y="6020244"/>
            <a:ext cx="4292570" cy="4266756"/>
            <a:chOff x="0" y="0"/>
            <a:chExt cx="5723426" cy="5689009"/>
          </a:xfrm>
        </p:grpSpPr>
        <p:pic>
          <p:nvPicPr>
            <p:cNvPr id="3" name="Picture 3"/>
            <p:cNvPicPr>
              <a:picLocks noChangeAspect="1"/>
            </p:cNvPicPr>
            <p:nvPr/>
          </p:nvPicPr>
          <p:blipFill>
            <a:blip r:embed="rId2"/>
            <a:srcRect l="31138" r="1770"/>
            <a:stretch>
              <a:fillRect/>
            </a:stretch>
          </p:blipFill>
          <p:spPr>
            <a:xfrm>
              <a:off x="0" y="0"/>
              <a:ext cx="5723426" cy="5689009"/>
            </a:xfrm>
            <a:prstGeom prst="rect">
              <a:avLst/>
            </a:prstGeom>
          </p:spPr>
        </p:pic>
      </p:grpSp>
      <p:pic>
        <p:nvPicPr>
          <p:cNvPr id="4" name="Picture 4"/>
          <p:cNvPicPr>
            <a:picLocks noChangeAspect="1"/>
          </p:cNvPicPr>
          <p:nvPr/>
        </p:nvPicPr>
        <p:blipFill>
          <a:blip r:embed="rId3"/>
          <a:srcRect/>
          <a:stretch>
            <a:fillRect/>
          </a:stretch>
        </p:blipFill>
        <p:spPr>
          <a:xfrm rot="-10800000">
            <a:off x="14005941" y="1748686"/>
            <a:ext cx="4271549" cy="4271549"/>
          </a:xfrm>
          <a:prstGeom prst="rect">
            <a:avLst/>
          </a:prstGeom>
        </p:spPr>
      </p:pic>
      <p:sp>
        <p:nvSpPr>
          <p:cNvPr id="5" name="AutoShape 5"/>
          <p:cNvSpPr/>
          <p:nvPr/>
        </p:nvSpPr>
        <p:spPr>
          <a:xfrm>
            <a:off x="0" y="1739093"/>
            <a:ext cx="18288000" cy="9585"/>
          </a:xfrm>
          <a:prstGeom prst="rect">
            <a:avLst/>
          </a:prstGeom>
          <a:solidFill>
            <a:srgbClr val="000000"/>
          </a:solidFill>
        </p:spPr>
      </p:sp>
      <p:grpSp>
        <p:nvGrpSpPr>
          <p:cNvPr id="6" name="Group 6"/>
          <p:cNvGrpSpPr/>
          <p:nvPr/>
        </p:nvGrpSpPr>
        <p:grpSpPr>
          <a:xfrm>
            <a:off x="16898362" y="816736"/>
            <a:ext cx="360938" cy="157229"/>
            <a:chOff x="0" y="0"/>
            <a:chExt cx="1166179" cy="508000"/>
          </a:xfrm>
        </p:grpSpPr>
        <p:sp>
          <p:nvSpPr>
            <p:cNvPr id="7" name="Freeform 7"/>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8" name="Freeform 8"/>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9" name="Picture 9"/>
          <p:cNvPicPr>
            <a:picLocks noChangeAspect="1"/>
          </p:cNvPicPr>
          <p:nvPr/>
        </p:nvPicPr>
        <p:blipFill>
          <a:blip r:embed="rId4"/>
          <a:srcRect/>
          <a:stretch>
            <a:fillRect/>
          </a:stretch>
        </p:blipFill>
        <p:spPr>
          <a:xfrm>
            <a:off x="780981" y="664746"/>
            <a:ext cx="495437" cy="461207"/>
          </a:xfrm>
          <a:prstGeom prst="rect">
            <a:avLst/>
          </a:prstGeom>
        </p:spPr>
      </p:pic>
      <p:sp>
        <p:nvSpPr>
          <p:cNvPr id="10" name="TextBox 10"/>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1" name="Group 11"/>
          <p:cNvGrpSpPr/>
          <p:nvPr/>
        </p:nvGrpSpPr>
        <p:grpSpPr>
          <a:xfrm>
            <a:off x="1276419" y="2112427"/>
            <a:ext cx="11590317" cy="7387019"/>
            <a:chOff x="0" y="0"/>
            <a:chExt cx="15453756" cy="9849359"/>
          </a:xfrm>
        </p:grpSpPr>
        <p:sp>
          <p:nvSpPr>
            <p:cNvPr id="12" name="TextBox 12"/>
            <p:cNvSpPr txBox="1"/>
            <p:nvPr/>
          </p:nvSpPr>
          <p:spPr>
            <a:xfrm>
              <a:off x="0" y="123825"/>
              <a:ext cx="15453756"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Remove Task</a:t>
              </a:r>
            </a:p>
          </p:txBody>
        </p:sp>
        <p:sp>
          <p:nvSpPr>
            <p:cNvPr id="13" name="TextBox 13"/>
            <p:cNvSpPr txBox="1"/>
            <p:nvPr/>
          </p:nvSpPr>
          <p:spPr>
            <a:xfrm>
              <a:off x="0" y="3038843"/>
              <a:ext cx="15453756" cy="6810516"/>
            </a:xfrm>
            <a:prstGeom prst="rect">
              <a:avLst/>
            </a:prstGeom>
          </p:spPr>
          <p:txBody>
            <a:bodyPr lIns="0" tIns="0" rIns="0" bIns="0" rtlCol="0" anchor="t">
              <a:spAutoFit/>
            </a:bodyPr>
            <a:lstStyle/>
            <a:p>
              <a:pPr>
                <a:lnSpc>
                  <a:spcPts val="2699"/>
                </a:lnSpc>
              </a:pPr>
              <a:r>
                <a:rPr lang="en-US" sz="1799">
                  <a:solidFill>
                    <a:srgbClr val="343434"/>
                  </a:solidFill>
                  <a:latin typeface="Aileron Regular"/>
                </a:rPr>
                <a:t>The if-else checkpoint in the function have all operations that run only one time, once the part of the function is called. Hence, the complexity of the if-else checkpoint is</a:t>
              </a:r>
            </a:p>
            <a:p>
              <a:pPr algn="ctr">
                <a:lnSpc>
                  <a:spcPts val="6300"/>
                </a:lnSpc>
              </a:pPr>
              <a:r>
                <a:rPr lang="en-US" sz="1799">
                  <a:solidFill>
                    <a:srgbClr val="343434"/>
                  </a:solidFill>
                  <a:latin typeface="Aileron Regular Italics"/>
                </a:rPr>
                <a:t>O(1)</a:t>
              </a:r>
            </a:p>
            <a:p>
              <a:pPr>
                <a:lnSpc>
                  <a:spcPts val="2699"/>
                </a:lnSpc>
              </a:pPr>
              <a:r>
                <a:rPr lang="en-US" sz="4200">
                  <a:solidFill>
                    <a:srgbClr val="343434"/>
                  </a:solidFill>
                  <a:latin typeface="Times Neue Roman"/>
                </a:rPr>
                <a:t>The Quick-sort Algorithjm , in the worst case, will make partitions of the list by taking the first or the last element as the pivot. In that case, the number of operations would double the number of elements in the list, while getting on each element. hence, the complexity of the quick-sort algorithm would be,</a:t>
              </a:r>
            </a:p>
            <a:p>
              <a:pPr algn="ctr">
                <a:lnSpc>
                  <a:spcPts val="6300"/>
                </a:lnSpc>
              </a:pPr>
              <a:r>
                <a:rPr lang="en-US" sz="4200">
                  <a:solidFill>
                    <a:srgbClr val="343434"/>
                  </a:solidFill>
                  <a:latin typeface="Times Neue Roman Italics"/>
                </a:rPr>
                <a:t>O(n^2)</a:t>
              </a:r>
            </a:p>
            <a:p>
              <a:pPr>
                <a:lnSpc>
                  <a:spcPts val="2699"/>
                </a:lnSpc>
              </a:pPr>
              <a:r>
                <a:rPr lang="en-US" sz="4200">
                  <a:solidFill>
                    <a:srgbClr val="343434"/>
                  </a:solidFill>
                  <a:latin typeface="Times Neue Roman"/>
                </a:rPr>
                <a:t>The Binary Search Algorithm, in the worst case, will use the divide-and-conquer appraoch. It would repeatedly halve the list, and will choose one of those two halves, In repetitive bisection, the number of operations performed would be a function of logarithm, Hence, the complexity of the binary-search alogirthm would be,</a:t>
              </a:r>
            </a:p>
            <a:p>
              <a:pPr algn="ctr">
                <a:lnSpc>
                  <a:spcPts val="6300"/>
                </a:lnSpc>
              </a:pPr>
              <a:r>
                <a:rPr lang="en-US" sz="4200">
                  <a:solidFill>
                    <a:srgbClr val="343434"/>
                  </a:solidFill>
                  <a:latin typeface="Aileron Regular Italics"/>
                </a:rPr>
                <a:t>O(log n)</a:t>
              </a:r>
            </a:p>
          </p:txBody>
        </p:sp>
        <p:sp>
          <p:nvSpPr>
            <p:cNvPr id="14" name="TextBox 14"/>
            <p:cNvSpPr txBox="1"/>
            <p:nvPr/>
          </p:nvSpPr>
          <p:spPr>
            <a:xfrm>
              <a:off x="0" y="2434139"/>
              <a:ext cx="15453756"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Complexity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1457325" y="4450150"/>
            <a:ext cx="6541326" cy="2904345"/>
            <a:chOff x="0" y="0"/>
            <a:chExt cx="8721768" cy="3872460"/>
          </a:xfrm>
        </p:grpSpPr>
        <p:sp>
          <p:nvSpPr>
            <p:cNvPr id="8" name="TextBox 8"/>
            <p:cNvSpPr txBox="1"/>
            <p:nvPr/>
          </p:nvSpPr>
          <p:spPr>
            <a:xfrm>
              <a:off x="0" y="133350"/>
              <a:ext cx="8721768" cy="2529550"/>
            </a:xfrm>
            <a:prstGeom prst="rect">
              <a:avLst/>
            </a:prstGeom>
          </p:spPr>
          <p:txBody>
            <a:bodyPr lIns="0" tIns="0" rIns="0" bIns="0" rtlCol="0" anchor="t">
              <a:spAutoFit/>
            </a:bodyPr>
            <a:lstStyle/>
            <a:p>
              <a:pPr marL="0" lvl="0" indent="0" algn="l">
                <a:lnSpc>
                  <a:spcPts val="7128"/>
                </a:lnSpc>
                <a:spcBef>
                  <a:spcPct val="0"/>
                </a:spcBef>
              </a:pPr>
              <a:r>
                <a:rPr lang="en-US" sz="7200">
                  <a:solidFill>
                    <a:srgbClr val="343434"/>
                  </a:solidFill>
                  <a:latin typeface="Aileron Heavy"/>
                </a:rPr>
                <a:t>Table of Contents</a:t>
              </a:r>
            </a:p>
          </p:txBody>
        </p:sp>
        <p:sp>
          <p:nvSpPr>
            <p:cNvPr id="9" name="TextBox 9"/>
            <p:cNvSpPr txBox="1"/>
            <p:nvPr/>
          </p:nvSpPr>
          <p:spPr>
            <a:xfrm>
              <a:off x="0" y="3276711"/>
              <a:ext cx="8721768" cy="595748"/>
            </a:xfrm>
            <a:prstGeom prst="rect">
              <a:avLst/>
            </a:prstGeom>
          </p:spPr>
          <p:txBody>
            <a:bodyPr lIns="0" tIns="0" rIns="0" bIns="0" rtlCol="0" anchor="t">
              <a:spAutoFit/>
            </a:bodyPr>
            <a:lstStyle/>
            <a:p>
              <a:pPr marL="0" lvl="0" indent="0">
                <a:lnSpc>
                  <a:spcPts val="3551"/>
                </a:lnSpc>
                <a:spcBef>
                  <a:spcPct val="0"/>
                </a:spcBef>
              </a:pPr>
              <a:endParaRPr/>
            </a:p>
          </p:txBody>
        </p:sp>
      </p:grpSp>
      <p:pic>
        <p:nvPicPr>
          <p:cNvPr id="10" name="Picture 10"/>
          <p:cNvPicPr>
            <a:picLocks noChangeAspect="1"/>
          </p:cNvPicPr>
          <p:nvPr/>
        </p:nvPicPr>
        <p:blipFill>
          <a:blip r:embed="rId3"/>
          <a:srcRect/>
          <a:stretch>
            <a:fillRect/>
          </a:stretch>
        </p:blipFill>
        <p:spPr>
          <a:xfrm>
            <a:off x="9144000" y="6512445"/>
            <a:ext cx="652688" cy="652688"/>
          </a:xfrm>
          <a:prstGeom prst="rect">
            <a:avLst/>
          </a:prstGeom>
        </p:spPr>
      </p:pic>
      <p:grpSp>
        <p:nvGrpSpPr>
          <p:cNvPr id="11" name="Group 11"/>
          <p:cNvGrpSpPr/>
          <p:nvPr/>
        </p:nvGrpSpPr>
        <p:grpSpPr>
          <a:xfrm>
            <a:off x="9144000" y="4648042"/>
            <a:ext cx="652688" cy="652688"/>
            <a:chOff x="0" y="0"/>
            <a:chExt cx="1913890" cy="1913890"/>
          </a:xfrm>
        </p:grpSpPr>
        <p:sp>
          <p:nvSpPr>
            <p:cNvPr id="12" name="Freeform 12"/>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DE59"/>
            </a:solidFill>
          </p:spPr>
        </p:sp>
      </p:grpSp>
      <p:pic>
        <p:nvPicPr>
          <p:cNvPr id="13" name="Picture 13"/>
          <p:cNvPicPr>
            <a:picLocks noChangeAspect="1"/>
          </p:cNvPicPr>
          <p:nvPr/>
        </p:nvPicPr>
        <p:blipFill>
          <a:blip r:embed="rId4"/>
          <a:srcRect/>
          <a:stretch>
            <a:fillRect/>
          </a:stretch>
        </p:blipFill>
        <p:spPr>
          <a:xfrm>
            <a:off x="9144000" y="8376849"/>
            <a:ext cx="652688" cy="652688"/>
          </a:xfrm>
          <a:prstGeom prst="rect">
            <a:avLst/>
          </a:prstGeom>
        </p:spPr>
      </p:pic>
      <p:pic>
        <p:nvPicPr>
          <p:cNvPr id="14" name="Picture 14"/>
          <p:cNvPicPr>
            <a:picLocks noChangeAspect="1"/>
          </p:cNvPicPr>
          <p:nvPr/>
        </p:nvPicPr>
        <p:blipFill>
          <a:blip r:embed="rId5"/>
          <a:srcRect/>
          <a:stretch>
            <a:fillRect/>
          </a:stretch>
        </p:blipFill>
        <p:spPr>
          <a:xfrm rot="-10800000">
            <a:off x="9144000" y="2783639"/>
            <a:ext cx="652688" cy="652688"/>
          </a:xfrm>
          <a:prstGeom prst="rect">
            <a:avLst/>
          </a:prstGeom>
        </p:spPr>
      </p:pic>
      <p:grpSp>
        <p:nvGrpSpPr>
          <p:cNvPr id="15" name="Group 15"/>
          <p:cNvGrpSpPr/>
          <p:nvPr/>
        </p:nvGrpSpPr>
        <p:grpSpPr>
          <a:xfrm>
            <a:off x="10790081" y="2585747"/>
            <a:ext cx="6469219" cy="1079343"/>
            <a:chOff x="0" y="0"/>
            <a:chExt cx="8625625" cy="1439124"/>
          </a:xfrm>
        </p:grpSpPr>
        <p:sp>
          <p:nvSpPr>
            <p:cNvPr id="16" name="TextBox 16"/>
            <p:cNvSpPr txBox="1"/>
            <p:nvPr/>
          </p:nvSpPr>
          <p:spPr>
            <a:xfrm>
              <a:off x="0" y="563074"/>
              <a:ext cx="8625625" cy="876051"/>
            </a:xfrm>
            <a:prstGeom prst="rect">
              <a:avLst/>
            </a:prstGeom>
          </p:spPr>
          <p:txBody>
            <a:bodyPr lIns="0" tIns="0" rIns="0" bIns="0" rtlCol="0" anchor="t">
              <a:spAutoFit/>
            </a:bodyPr>
            <a:lstStyle/>
            <a:p>
              <a:pPr algn="l">
                <a:lnSpc>
                  <a:spcPts val="2700"/>
                </a:lnSpc>
              </a:pPr>
              <a:r>
                <a:rPr lang="en-US" sz="1800">
                  <a:solidFill>
                    <a:srgbClr val="343434"/>
                  </a:solidFill>
                  <a:latin typeface="Aileron Regular"/>
                </a:rPr>
                <a:t>Introducing the software, the objectives considered while creating the application and how were they achieved.</a:t>
              </a:r>
            </a:p>
          </p:txBody>
        </p:sp>
        <p:sp>
          <p:nvSpPr>
            <p:cNvPr id="17" name="TextBox 17"/>
            <p:cNvSpPr txBox="1"/>
            <p:nvPr/>
          </p:nvSpPr>
          <p:spPr>
            <a:xfrm>
              <a:off x="0" y="-47625"/>
              <a:ext cx="8625625"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INTRODUCTION</a:t>
              </a:r>
            </a:p>
          </p:txBody>
        </p:sp>
      </p:grpSp>
      <p:grpSp>
        <p:nvGrpSpPr>
          <p:cNvPr id="18" name="Group 18"/>
          <p:cNvGrpSpPr/>
          <p:nvPr/>
        </p:nvGrpSpPr>
        <p:grpSpPr>
          <a:xfrm>
            <a:off x="10790081" y="4450150"/>
            <a:ext cx="6469219" cy="1079343"/>
            <a:chOff x="0" y="0"/>
            <a:chExt cx="8625625" cy="1439124"/>
          </a:xfrm>
        </p:grpSpPr>
        <p:sp>
          <p:nvSpPr>
            <p:cNvPr id="19" name="TextBox 19"/>
            <p:cNvSpPr txBox="1"/>
            <p:nvPr/>
          </p:nvSpPr>
          <p:spPr>
            <a:xfrm>
              <a:off x="0" y="563074"/>
              <a:ext cx="8625625" cy="876051"/>
            </a:xfrm>
            <a:prstGeom prst="rect">
              <a:avLst/>
            </a:prstGeom>
          </p:spPr>
          <p:txBody>
            <a:bodyPr lIns="0" tIns="0" rIns="0" bIns="0" rtlCol="0" anchor="t">
              <a:spAutoFit/>
            </a:bodyPr>
            <a:lstStyle/>
            <a:p>
              <a:pPr algn="l">
                <a:lnSpc>
                  <a:spcPts val="2700"/>
                </a:lnSpc>
              </a:pPr>
              <a:r>
                <a:rPr lang="en-US" sz="1800">
                  <a:solidFill>
                    <a:srgbClr val="343434"/>
                  </a:solidFill>
                  <a:latin typeface="Aileron Regular"/>
                </a:rPr>
                <a:t>Showing a real running of code and how different parts of codes work for different features in the application.</a:t>
              </a:r>
            </a:p>
          </p:txBody>
        </p:sp>
        <p:sp>
          <p:nvSpPr>
            <p:cNvPr id="20" name="TextBox 20"/>
            <p:cNvSpPr txBox="1"/>
            <p:nvPr/>
          </p:nvSpPr>
          <p:spPr>
            <a:xfrm>
              <a:off x="0" y="-47625"/>
              <a:ext cx="8625625"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CODE PREMIERE</a:t>
              </a:r>
            </a:p>
          </p:txBody>
        </p:sp>
      </p:grpSp>
      <p:grpSp>
        <p:nvGrpSpPr>
          <p:cNvPr id="21" name="Group 21"/>
          <p:cNvGrpSpPr/>
          <p:nvPr/>
        </p:nvGrpSpPr>
        <p:grpSpPr>
          <a:xfrm>
            <a:off x="10770009" y="6314553"/>
            <a:ext cx="6469219" cy="1079343"/>
            <a:chOff x="0" y="0"/>
            <a:chExt cx="8625625" cy="1439124"/>
          </a:xfrm>
        </p:grpSpPr>
        <p:sp>
          <p:nvSpPr>
            <p:cNvPr id="22" name="TextBox 22"/>
            <p:cNvSpPr txBox="1"/>
            <p:nvPr/>
          </p:nvSpPr>
          <p:spPr>
            <a:xfrm>
              <a:off x="0" y="563074"/>
              <a:ext cx="8625625" cy="876051"/>
            </a:xfrm>
            <a:prstGeom prst="rect">
              <a:avLst/>
            </a:prstGeom>
          </p:spPr>
          <p:txBody>
            <a:bodyPr lIns="0" tIns="0" rIns="0" bIns="0" rtlCol="0" anchor="t">
              <a:spAutoFit/>
            </a:bodyPr>
            <a:lstStyle/>
            <a:p>
              <a:pPr algn="l">
                <a:lnSpc>
                  <a:spcPts val="2700"/>
                </a:lnSpc>
              </a:pPr>
              <a:r>
                <a:rPr lang="en-US" sz="1800">
                  <a:solidFill>
                    <a:srgbClr val="343434"/>
                  </a:solidFill>
                  <a:latin typeface="Aileron Regular"/>
                </a:rPr>
                <a:t>The algorithms implemented in the code for implication of different features, their complexity and time durations.</a:t>
              </a:r>
            </a:p>
          </p:txBody>
        </p:sp>
        <p:sp>
          <p:nvSpPr>
            <p:cNvPr id="23" name="TextBox 23"/>
            <p:cNvSpPr txBox="1"/>
            <p:nvPr/>
          </p:nvSpPr>
          <p:spPr>
            <a:xfrm>
              <a:off x="0" y="-47625"/>
              <a:ext cx="8625625"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CODE ANALYSIS</a:t>
              </a:r>
            </a:p>
          </p:txBody>
        </p:sp>
      </p:grpSp>
      <p:grpSp>
        <p:nvGrpSpPr>
          <p:cNvPr id="24" name="Group 24"/>
          <p:cNvGrpSpPr/>
          <p:nvPr/>
        </p:nvGrpSpPr>
        <p:grpSpPr>
          <a:xfrm>
            <a:off x="10790081" y="8178957"/>
            <a:ext cx="6469219" cy="1079343"/>
            <a:chOff x="0" y="0"/>
            <a:chExt cx="8625625" cy="1439124"/>
          </a:xfrm>
        </p:grpSpPr>
        <p:sp>
          <p:nvSpPr>
            <p:cNvPr id="25" name="TextBox 25"/>
            <p:cNvSpPr txBox="1"/>
            <p:nvPr/>
          </p:nvSpPr>
          <p:spPr>
            <a:xfrm>
              <a:off x="0" y="563074"/>
              <a:ext cx="8625625" cy="876051"/>
            </a:xfrm>
            <a:prstGeom prst="rect">
              <a:avLst/>
            </a:prstGeom>
          </p:spPr>
          <p:txBody>
            <a:bodyPr lIns="0" tIns="0" rIns="0" bIns="0" rtlCol="0" anchor="t">
              <a:spAutoFit/>
            </a:bodyPr>
            <a:lstStyle/>
            <a:p>
              <a:pPr algn="l">
                <a:lnSpc>
                  <a:spcPts val="2700"/>
                </a:lnSpc>
              </a:pPr>
              <a:r>
                <a:rPr lang="en-US" sz="1800">
                  <a:solidFill>
                    <a:srgbClr val="343434"/>
                  </a:solidFill>
                  <a:latin typeface="Aileron Regular"/>
                </a:rPr>
                <a:t>A list of references used in the creation of the application and a window for questions.</a:t>
              </a:r>
            </a:p>
          </p:txBody>
        </p:sp>
        <p:sp>
          <p:nvSpPr>
            <p:cNvPr id="26" name="TextBox 26"/>
            <p:cNvSpPr txBox="1"/>
            <p:nvPr/>
          </p:nvSpPr>
          <p:spPr>
            <a:xfrm>
              <a:off x="0" y="-47625"/>
              <a:ext cx="8625625"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REFERENCES</a:t>
              </a:r>
            </a:p>
          </p:txBody>
        </p:sp>
      </p:grpSp>
      <p:sp>
        <p:nvSpPr>
          <p:cNvPr id="27" name="TextBox 27"/>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12073920" y="3696547"/>
            <a:ext cx="5345487" cy="3992411"/>
          </a:xfrm>
          <a:prstGeom prst="rect">
            <a:avLst/>
          </a:prstGeom>
        </p:spPr>
      </p:pic>
      <p:sp>
        <p:nvSpPr>
          <p:cNvPr id="11" name="TextBox 11"/>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2" name="Group 12"/>
          <p:cNvGrpSpPr/>
          <p:nvPr/>
        </p:nvGrpSpPr>
        <p:grpSpPr>
          <a:xfrm>
            <a:off x="5763491" y="3886861"/>
            <a:ext cx="5224144" cy="3611782"/>
            <a:chOff x="0" y="0"/>
            <a:chExt cx="6965526" cy="4815710"/>
          </a:xfrm>
        </p:grpSpPr>
        <p:sp>
          <p:nvSpPr>
            <p:cNvPr id="13" name="TextBox 13"/>
            <p:cNvSpPr txBox="1"/>
            <p:nvPr/>
          </p:nvSpPr>
          <p:spPr>
            <a:xfrm>
              <a:off x="0" y="123825"/>
              <a:ext cx="6965526"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Remove Task</a:t>
              </a:r>
            </a:p>
          </p:txBody>
        </p:sp>
        <p:sp>
          <p:nvSpPr>
            <p:cNvPr id="14" name="TextBox 14"/>
            <p:cNvSpPr txBox="1"/>
            <p:nvPr/>
          </p:nvSpPr>
          <p:spPr>
            <a:xfrm>
              <a:off x="0" y="3038843"/>
              <a:ext cx="6965526" cy="1776867"/>
            </a:xfrm>
            <a:prstGeom prst="rect">
              <a:avLst/>
            </a:prstGeom>
          </p:spPr>
          <p:txBody>
            <a:bodyPr lIns="0" tIns="0" rIns="0" bIns="0" rtlCol="0" anchor="t">
              <a:spAutoFit/>
            </a:bodyPr>
            <a:lstStyle/>
            <a:p>
              <a:pPr>
                <a:lnSpc>
                  <a:spcPts val="2699"/>
                </a:lnSpc>
              </a:pPr>
              <a:endParaRPr/>
            </a:p>
            <a:p>
              <a:pPr algn="l">
                <a:lnSpc>
                  <a:spcPts val="2699"/>
                </a:lnSpc>
              </a:pPr>
              <a:r>
                <a:rPr lang="en-US" sz="1799">
                  <a:solidFill>
                    <a:srgbClr val="343434"/>
                  </a:solidFill>
                  <a:latin typeface="Aileron Regular"/>
                </a:rPr>
                <a:t>The performance graph of the function in terms of the time consumed, for removing 10 elements in the list is given beside.</a:t>
              </a:r>
            </a:p>
          </p:txBody>
        </p:sp>
        <p:sp>
          <p:nvSpPr>
            <p:cNvPr id="15" name="TextBox 15"/>
            <p:cNvSpPr txBox="1"/>
            <p:nvPr/>
          </p:nvSpPr>
          <p:spPr>
            <a:xfrm>
              <a:off x="0" y="2434139"/>
              <a:ext cx="6965526"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Performance Graph</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6277077" y="4593220"/>
            <a:ext cx="6789559" cy="5267466"/>
          </a:xfrm>
          <a:prstGeom prst="rect">
            <a:avLst/>
          </a:prstGeom>
        </p:spPr>
      </p:pic>
      <p:grpSp>
        <p:nvGrpSpPr>
          <p:cNvPr id="11" name="Group 11"/>
          <p:cNvGrpSpPr/>
          <p:nvPr/>
        </p:nvGrpSpPr>
        <p:grpSpPr>
          <a:xfrm>
            <a:off x="4765508" y="2112077"/>
            <a:ext cx="7358756" cy="2234786"/>
            <a:chOff x="0" y="0"/>
            <a:chExt cx="9811675" cy="2979714"/>
          </a:xfrm>
        </p:grpSpPr>
        <p:sp>
          <p:nvSpPr>
            <p:cNvPr id="12" name="TextBox 12"/>
            <p:cNvSpPr txBox="1"/>
            <p:nvPr/>
          </p:nvSpPr>
          <p:spPr>
            <a:xfrm>
              <a:off x="0" y="123825"/>
              <a:ext cx="9811675" cy="1184126"/>
            </a:xfrm>
            <a:prstGeom prst="rect">
              <a:avLst/>
            </a:prstGeom>
          </p:spPr>
          <p:txBody>
            <a:bodyPr lIns="0" tIns="0" rIns="0" bIns="0" rtlCol="0" anchor="t">
              <a:spAutoFit/>
            </a:bodyPr>
            <a:lstStyle/>
            <a:p>
              <a:pPr marL="0" lvl="0" indent="0" algn="l">
                <a:lnSpc>
                  <a:spcPts val="6373"/>
                </a:lnSpc>
                <a:spcBef>
                  <a:spcPct val="0"/>
                </a:spcBef>
              </a:pPr>
              <a:r>
                <a:rPr lang="en-US" sz="6438">
                  <a:solidFill>
                    <a:srgbClr val="000000"/>
                  </a:solidFill>
                  <a:latin typeface="Aileron Regular"/>
                </a:rPr>
                <a:t>Sort Task (by Name)</a:t>
              </a:r>
            </a:p>
          </p:txBody>
        </p:sp>
        <p:sp>
          <p:nvSpPr>
            <p:cNvPr id="13" name="TextBox 13"/>
            <p:cNvSpPr txBox="1"/>
            <p:nvPr/>
          </p:nvSpPr>
          <p:spPr>
            <a:xfrm>
              <a:off x="0" y="2448916"/>
              <a:ext cx="9811675" cy="530799"/>
            </a:xfrm>
            <a:prstGeom prst="rect">
              <a:avLst/>
            </a:prstGeom>
          </p:spPr>
          <p:txBody>
            <a:bodyPr lIns="0" tIns="0" rIns="0" bIns="0" rtlCol="0" anchor="t">
              <a:spAutoFit/>
            </a:bodyPr>
            <a:lstStyle/>
            <a:p>
              <a:pPr marL="0" lvl="0" indent="0">
                <a:lnSpc>
                  <a:spcPts val="3380"/>
                </a:lnSpc>
              </a:pPr>
              <a:r>
                <a:rPr lang="en-US" sz="2414" spc="-24">
                  <a:solidFill>
                    <a:srgbClr val="FF1495"/>
                  </a:solidFill>
                  <a:latin typeface="Aileron Regular Bold"/>
                </a:rPr>
                <a:t>Basic Code: Quick-sort Algorithm</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9811175" y="3588779"/>
            <a:ext cx="8118979" cy="6414613"/>
          </a:xfrm>
          <a:prstGeom prst="rect">
            <a:avLst/>
          </a:prstGeom>
        </p:spPr>
      </p:pic>
      <p:grpSp>
        <p:nvGrpSpPr>
          <p:cNvPr id="11" name="Group 11"/>
          <p:cNvGrpSpPr/>
          <p:nvPr/>
        </p:nvGrpSpPr>
        <p:grpSpPr>
          <a:xfrm>
            <a:off x="4765508" y="2112077"/>
            <a:ext cx="10091334" cy="2234786"/>
            <a:chOff x="0" y="0"/>
            <a:chExt cx="13455111" cy="2979714"/>
          </a:xfrm>
        </p:grpSpPr>
        <p:sp>
          <p:nvSpPr>
            <p:cNvPr id="12" name="TextBox 12"/>
            <p:cNvSpPr txBox="1"/>
            <p:nvPr/>
          </p:nvSpPr>
          <p:spPr>
            <a:xfrm>
              <a:off x="0" y="123825"/>
              <a:ext cx="13455111" cy="1184126"/>
            </a:xfrm>
            <a:prstGeom prst="rect">
              <a:avLst/>
            </a:prstGeom>
          </p:spPr>
          <p:txBody>
            <a:bodyPr lIns="0" tIns="0" rIns="0" bIns="0" rtlCol="0" anchor="t">
              <a:spAutoFit/>
            </a:bodyPr>
            <a:lstStyle/>
            <a:p>
              <a:pPr marL="0" lvl="0" indent="0" algn="l">
                <a:lnSpc>
                  <a:spcPts val="6373"/>
                </a:lnSpc>
                <a:spcBef>
                  <a:spcPct val="0"/>
                </a:spcBef>
              </a:pPr>
              <a:r>
                <a:rPr lang="en-US" sz="6438">
                  <a:solidFill>
                    <a:srgbClr val="000000"/>
                  </a:solidFill>
                  <a:latin typeface="Aileron Regular"/>
                </a:rPr>
                <a:t>Sort Task (by Starting Date)</a:t>
              </a:r>
            </a:p>
          </p:txBody>
        </p:sp>
        <p:sp>
          <p:nvSpPr>
            <p:cNvPr id="13" name="TextBox 13"/>
            <p:cNvSpPr txBox="1"/>
            <p:nvPr/>
          </p:nvSpPr>
          <p:spPr>
            <a:xfrm>
              <a:off x="0" y="2448916"/>
              <a:ext cx="13455111" cy="530799"/>
            </a:xfrm>
            <a:prstGeom prst="rect">
              <a:avLst/>
            </a:prstGeom>
          </p:spPr>
          <p:txBody>
            <a:bodyPr lIns="0" tIns="0" rIns="0" bIns="0" rtlCol="0" anchor="t">
              <a:spAutoFit/>
            </a:bodyPr>
            <a:lstStyle/>
            <a:p>
              <a:pPr marL="0" lvl="0" indent="0">
                <a:lnSpc>
                  <a:spcPts val="3380"/>
                </a:lnSpc>
              </a:pPr>
              <a:r>
                <a:rPr lang="en-US" sz="2414" spc="-24">
                  <a:solidFill>
                    <a:srgbClr val="FF1495"/>
                  </a:solidFill>
                  <a:latin typeface="Aileron Regular Bold"/>
                </a:rPr>
                <a:t>Basic Code: Quick-sort Algorithm</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9962999" y="3580098"/>
            <a:ext cx="7929012" cy="6136239"/>
          </a:xfrm>
          <a:prstGeom prst="rect">
            <a:avLst/>
          </a:prstGeom>
        </p:spPr>
      </p:pic>
      <p:grpSp>
        <p:nvGrpSpPr>
          <p:cNvPr id="11" name="Group 11"/>
          <p:cNvGrpSpPr/>
          <p:nvPr/>
        </p:nvGrpSpPr>
        <p:grpSpPr>
          <a:xfrm>
            <a:off x="4765508" y="2112077"/>
            <a:ext cx="8791130" cy="2234786"/>
            <a:chOff x="0" y="0"/>
            <a:chExt cx="11721507" cy="2979714"/>
          </a:xfrm>
        </p:grpSpPr>
        <p:sp>
          <p:nvSpPr>
            <p:cNvPr id="12" name="TextBox 12"/>
            <p:cNvSpPr txBox="1"/>
            <p:nvPr/>
          </p:nvSpPr>
          <p:spPr>
            <a:xfrm>
              <a:off x="0" y="123825"/>
              <a:ext cx="11721507" cy="1184126"/>
            </a:xfrm>
            <a:prstGeom prst="rect">
              <a:avLst/>
            </a:prstGeom>
          </p:spPr>
          <p:txBody>
            <a:bodyPr lIns="0" tIns="0" rIns="0" bIns="0" rtlCol="0" anchor="t">
              <a:spAutoFit/>
            </a:bodyPr>
            <a:lstStyle/>
            <a:p>
              <a:pPr marL="0" lvl="0" indent="0" algn="l">
                <a:lnSpc>
                  <a:spcPts val="6373"/>
                </a:lnSpc>
                <a:spcBef>
                  <a:spcPct val="0"/>
                </a:spcBef>
              </a:pPr>
              <a:r>
                <a:rPr lang="en-US" sz="6438">
                  <a:solidFill>
                    <a:srgbClr val="000000"/>
                  </a:solidFill>
                  <a:latin typeface="Aileron Regular"/>
                </a:rPr>
                <a:t>Sort Task (by Deadline)</a:t>
              </a:r>
            </a:p>
          </p:txBody>
        </p:sp>
        <p:sp>
          <p:nvSpPr>
            <p:cNvPr id="13" name="TextBox 13"/>
            <p:cNvSpPr txBox="1"/>
            <p:nvPr/>
          </p:nvSpPr>
          <p:spPr>
            <a:xfrm>
              <a:off x="0" y="2448916"/>
              <a:ext cx="11721507" cy="530799"/>
            </a:xfrm>
            <a:prstGeom prst="rect">
              <a:avLst/>
            </a:prstGeom>
          </p:spPr>
          <p:txBody>
            <a:bodyPr lIns="0" tIns="0" rIns="0" bIns="0" rtlCol="0" anchor="t">
              <a:spAutoFit/>
            </a:bodyPr>
            <a:lstStyle/>
            <a:p>
              <a:pPr marL="0" lvl="0" indent="0">
                <a:lnSpc>
                  <a:spcPts val="3380"/>
                </a:lnSpc>
              </a:pPr>
              <a:r>
                <a:rPr lang="en-US" sz="2414" spc="-24">
                  <a:solidFill>
                    <a:srgbClr val="FF1495"/>
                  </a:solidFill>
                  <a:latin typeface="Aileron Regular Bold"/>
                </a:rPr>
                <a:t>Basic Code: Quick-sort Algorithm</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9830225" y="3580302"/>
            <a:ext cx="7989118" cy="6165188"/>
          </a:xfrm>
          <a:prstGeom prst="rect">
            <a:avLst/>
          </a:prstGeom>
        </p:spPr>
      </p:pic>
      <p:grpSp>
        <p:nvGrpSpPr>
          <p:cNvPr id="11" name="Group 11"/>
          <p:cNvGrpSpPr/>
          <p:nvPr/>
        </p:nvGrpSpPr>
        <p:grpSpPr>
          <a:xfrm>
            <a:off x="4765508" y="2112077"/>
            <a:ext cx="10091334" cy="2234786"/>
            <a:chOff x="0" y="0"/>
            <a:chExt cx="13455111" cy="2979714"/>
          </a:xfrm>
        </p:grpSpPr>
        <p:sp>
          <p:nvSpPr>
            <p:cNvPr id="12" name="TextBox 12"/>
            <p:cNvSpPr txBox="1"/>
            <p:nvPr/>
          </p:nvSpPr>
          <p:spPr>
            <a:xfrm>
              <a:off x="0" y="123825"/>
              <a:ext cx="13455111" cy="1184126"/>
            </a:xfrm>
            <a:prstGeom prst="rect">
              <a:avLst/>
            </a:prstGeom>
          </p:spPr>
          <p:txBody>
            <a:bodyPr lIns="0" tIns="0" rIns="0" bIns="0" rtlCol="0" anchor="t">
              <a:spAutoFit/>
            </a:bodyPr>
            <a:lstStyle/>
            <a:p>
              <a:pPr marL="0" lvl="0" indent="0" algn="l">
                <a:lnSpc>
                  <a:spcPts val="6373"/>
                </a:lnSpc>
                <a:spcBef>
                  <a:spcPct val="0"/>
                </a:spcBef>
              </a:pPr>
              <a:r>
                <a:rPr lang="en-US" sz="6438">
                  <a:solidFill>
                    <a:srgbClr val="000000"/>
                  </a:solidFill>
                  <a:latin typeface="Aileron Regular"/>
                </a:rPr>
                <a:t>Sort Task (by Target Hour)</a:t>
              </a:r>
            </a:p>
          </p:txBody>
        </p:sp>
        <p:sp>
          <p:nvSpPr>
            <p:cNvPr id="13" name="TextBox 13"/>
            <p:cNvSpPr txBox="1"/>
            <p:nvPr/>
          </p:nvSpPr>
          <p:spPr>
            <a:xfrm>
              <a:off x="0" y="2448916"/>
              <a:ext cx="13455111" cy="530799"/>
            </a:xfrm>
            <a:prstGeom prst="rect">
              <a:avLst/>
            </a:prstGeom>
          </p:spPr>
          <p:txBody>
            <a:bodyPr lIns="0" tIns="0" rIns="0" bIns="0" rtlCol="0" anchor="t">
              <a:spAutoFit/>
            </a:bodyPr>
            <a:lstStyle/>
            <a:p>
              <a:pPr marL="0" lvl="0" indent="0">
                <a:lnSpc>
                  <a:spcPts val="3380"/>
                </a:lnSpc>
              </a:pPr>
              <a:r>
                <a:rPr lang="en-US" sz="2414" spc="-24">
                  <a:solidFill>
                    <a:srgbClr val="FF1495"/>
                  </a:solidFill>
                  <a:latin typeface="Aileron Regular Bold"/>
                </a:rPr>
                <a:t>Basic Code: Quick-sort Algorithm</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6292695" y="4443605"/>
            <a:ext cx="7461222" cy="5497743"/>
          </a:xfrm>
          <a:prstGeom prst="rect">
            <a:avLst/>
          </a:prstGeom>
        </p:spPr>
      </p:pic>
      <p:grpSp>
        <p:nvGrpSpPr>
          <p:cNvPr id="11" name="Group 11"/>
          <p:cNvGrpSpPr/>
          <p:nvPr/>
        </p:nvGrpSpPr>
        <p:grpSpPr>
          <a:xfrm>
            <a:off x="4765508" y="2112077"/>
            <a:ext cx="8478612" cy="2234786"/>
            <a:chOff x="0" y="0"/>
            <a:chExt cx="11304816" cy="2979714"/>
          </a:xfrm>
        </p:grpSpPr>
        <p:sp>
          <p:nvSpPr>
            <p:cNvPr id="12" name="TextBox 12"/>
            <p:cNvSpPr txBox="1"/>
            <p:nvPr/>
          </p:nvSpPr>
          <p:spPr>
            <a:xfrm>
              <a:off x="0" y="123825"/>
              <a:ext cx="11304816" cy="1184126"/>
            </a:xfrm>
            <a:prstGeom prst="rect">
              <a:avLst/>
            </a:prstGeom>
          </p:spPr>
          <p:txBody>
            <a:bodyPr lIns="0" tIns="0" rIns="0" bIns="0" rtlCol="0" anchor="t">
              <a:spAutoFit/>
            </a:bodyPr>
            <a:lstStyle/>
            <a:p>
              <a:pPr marL="0" lvl="0" indent="0" algn="l">
                <a:lnSpc>
                  <a:spcPts val="6373"/>
                </a:lnSpc>
                <a:spcBef>
                  <a:spcPct val="0"/>
                </a:spcBef>
              </a:pPr>
              <a:r>
                <a:rPr lang="en-US" sz="6438">
                  <a:solidFill>
                    <a:srgbClr val="000000"/>
                  </a:solidFill>
                  <a:latin typeface="Aileron Regular"/>
                </a:rPr>
                <a:t>Sort Task (by Urgency)</a:t>
              </a:r>
            </a:p>
          </p:txBody>
        </p:sp>
        <p:sp>
          <p:nvSpPr>
            <p:cNvPr id="13" name="TextBox 13"/>
            <p:cNvSpPr txBox="1"/>
            <p:nvPr/>
          </p:nvSpPr>
          <p:spPr>
            <a:xfrm>
              <a:off x="0" y="2448916"/>
              <a:ext cx="11304816" cy="530799"/>
            </a:xfrm>
            <a:prstGeom prst="rect">
              <a:avLst/>
            </a:prstGeom>
          </p:spPr>
          <p:txBody>
            <a:bodyPr lIns="0" tIns="0" rIns="0" bIns="0" rtlCol="0" anchor="t">
              <a:spAutoFit/>
            </a:bodyPr>
            <a:lstStyle/>
            <a:p>
              <a:pPr marL="0" lvl="0" indent="0">
                <a:lnSpc>
                  <a:spcPts val="3380"/>
                </a:lnSpc>
              </a:pPr>
              <a:r>
                <a:rPr lang="en-US" sz="2414" spc="-24">
                  <a:solidFill>
                    <a:srgbClr val="FF1495"/>
                  </a:solidFill>
                  <a:latin typeface="Aileron Regular Bold"/>
                </a:rPr>
                <a:t>Basic Code: Quick-sort Algorithm</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95430" y="6020244"/>
            <a:ext cx="4292570" cy="4266756"/>
            <a:chOff x="0" y="0"/>
            <a:chExt cx="5723426" cy="5689009"/>
          </a:xfrm>
        </p:grpSpPr>
        <p:pic>
          <p:nvPicPr>
            <p:cNvPr id="3" name="Picture 3"/>
            <p:cNvPicPr>
              <a:picLocks noChangeAspect="1"/>
            </p:cNvPicPr>
            <p:nvPr/>
          </p:nvPicPr>
          <p:blipFill>
            <a:blip r:embed="rId2"/>
            <a:srcRect l="31138" r="1770"/>
            <a:stretch>
              <a:fillRect/>
            </a:stretch>
          </p:blipFill>
          <p:spPr>
            <a:xfrm>
              <a:off x="0" y="0"/>
              <a:ext cx="5723426" cy="5689009"/>
            </a:xfrm>
            <a:prstGeom prst="rect">
              <a:avLst/>
            </a:prstGeom>
          </p:spPr>
        </p:pic>
      </p:grpSp>
      <p:pic>
        <p:nvPicPr>
          <p:cNvPr id="4" name="Picture 4"/>
          <p:cNvPicPr>
            <a:picLocks noChangeAspect="1"/>
          </p:cNvPicPr>
          <p:nvPr/>
        </p:nvPicPr>
        <p:blipFill>
          <a:blip r:embed="rId3"/>
          <a:srcRect/>
          <a:stretch>
            <a:fillRect/>
          </a:stretch>
        </p:blipFill>
        <p:spPr>
          <a:xfrm rot="-10800000">
            <a:off x="14020800" y="1748686"/>
            <a:ext cx="4271549" cy="4271549"/>
          </a:xfrm>
          <a:prstGeom prst="rect">
            <a:avLst/>
          </a:prstGeom>
        </p:spPr>
      </p:pic>
      <p:sp>
        <p:nvSpPr>
          <p:cNvPr id="5" name="AutoShape 5"/>
          <p:cNvSpPr/>
          <p:nvPr/>
        </p:nvSpPr>
        <p:spPr>
          <a:xfrm>
            <a:off x="0" y="1739093"/>
            <a:ext cx="18288000" cy="9585"/>
          </a:xfrm>
          <a:prstGeom prst="rect">
            <a:avLst/>
          </a:prstGeom>
          <a:solidFill>
            <a:srgbClr val="000000"/>
          </a:solidFill>
        </p:spPr>
      </p:sp>
      <p:grpSp>
        <p:nvGrpSpPr>
          <p:cNvPr id="6" name="Group 6"/>
          <p:cNvGrpSpPr/>
          <p:nvPr/>
        </p:nvGrpSpPr>
        <p:grpSpPr>
          <a:xfrm>
            <a:off x="16898362" y="816736"/>
            <a:ext cx="360938" cy="157229"/>
            <a:chOff x="0" y="0"/>
            <a:chExt cx="1166179" cy="508000"/>
          </a:xfrm>
        </p:grpSpPr>
        <p:sp>
          <p:nvSpPr>
            <p:cNvPr id="7" name="Freeform 7"/>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8" name="Freeform 8"/>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9" name="Picture 9"/>
          <p:cNvPicPr>
            <a:picLocks noChangeAspect="1"/>
          </p:cNvPicPr>
          <p:nvPr/>
        </p:nvPicPr>
        <p:blipFill>
          <a:blip r:embed="rId4"/>
          <a:srcRect/>
          <a:stretch>
            <a:fillRect/>
          </a:stretch>
        </p:blipFill>
        <p:spPr>
          <a:xfrm>
            <a:off x="780981" y="664746"/>
            <a:ext cx="495437" cy="461207"/>
          </a:xfrm>
          <a:prstGeom prst="rect">
            <a:avLst/>
          </a:prstGeom>
        </p:spPr>
      </p:pic>
      <p:sp>
        <p:nvSpPr>
          <p:cNvPr id="10" name="TextBox 10"/>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1" name="Group 11"/>
          <p:cNvGrpSpPr/>
          <p:nvPr/>
        </p:nvGrpSpPr>
        <p:grpSpPr>
          <a:xfrm>
            <a:off x="1276419" y="2112427"/>
            <a:ext cx="11590317" cy="2929027"/>
            <a:chOff x="0" y="0"/>
            <a:chExt cx="15453756" cy="3905369"/>
          </a:xfrm>
        </p:grpSpPr>
        <p:sp>
          <p:nvSpPr>
            <p:cNvPr id="12" name="TextBox 12"/>
            <p:cNvSpPr txBox="1"/>
            <p:nvPr/>
          </p:nvSpPr>
          <p:spPr>
            <a:xfrm>
              <a:off x="0" y="123825"/>
              <a:ext cx="15453756"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Sort Task</a:t>
              </a:r>
            </a:p>
          </p:txBody>
        </p:sp>
        <p:sp>
          <p:nvSpPr>
            <p:cNvPr id="13" name="TextBox 13"/>
            <p:cNvSpPr txBox="1"/>
            <p:nvPr/>
          </p:nvSpPr>
          <p:spPr>
            <a:xfrm>
              <a:off x="0" y="3038843"/>
              <a:ext cx="15453756" cy="866526"/>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The Quick-sort Algorithm, though more efficient than other complex sorting algorithms, can take a bit more time than usual, if the pivot selection isn't favorable. A visual representation of how quick-sort works is shown below.</a:t>
              </a:r>
            </a:p>
          </p:txBody>
        </p:sp>
        <p:sp>
          <p:nvSpPr>
            <p:cNvPr id="14" name="TextBox 14"/>
            <p:cNvSpPr txBox="1"/>
            <p:nvPr/>
          </p:nvSpPr>
          <p:spPr>
            <a:xfrm>
              <a:off x="0" y="2434139"/>
              <a:ext cx="15453756"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Complexity</a:t>
              </a:r>
            </a:p>
          </p:txBody>
        </p:sp>
      </p:grpSp>
      <p:pic>
        <p:nvPicPr>
          <p:cNvPr id="16" name="Picture 15">
            <a:extLst>
              <a:ext uri="{FF2B5EF4-FFF2-40B4-BE49-F238E27FC236}">
                <a16:creationId xmlns:a16="http://schemas.microsoft.com/office/drawing/2014/main" id="{8484C158-4586-46CE-8C45-861AD15E6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1790" y="5829300"/>
            <a:ext cx="4486542" cy="3429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95430" y="6020244"/>
            <a:ext cx="4292570" cy="4266756"/>
            <a:chOff x="0" y="0"/>
            <a:chExt cx="5723426" cy="5689009"/>
          </a:xfrm>
        </p:grpSpPr>
        <p:pic>
          <p:nvPicPr>
            <p:cNvPr id="3" name="Picture 3"/>
            <p:cNvPicPr>
              <a:picLocks noChangeAspect="1"/>
            </p:cNvPicPr>
            <p:nvPr/>
          </p:nvPicPr>
          <p:blipFill>
            <a:blip r:embed="rId2"/>
            <a:srcRect l="31138" r="1770"/>
            <a:stretch>
              <a:fillRect/>
            </a:stretch>
          </p:blipFill>
          <p:spPr>
            <a:xfrm>
              <a:off x="0" y="0"/>
              <a:ext cx="5723426" cy="5689009"/>
            </a:xfrm>
            <a:prstGeom prst="rect">
              <a:avLst/>
            </a:prstGeom>
          </p:spPr>
        </p:pic>
      </p:grpSp>
      <p:pic>
        <p:nvPicPr>
          <p:cNvPr id="4" name="Picture 4"/>
          <p:cNvPicPr>
            <a:picLocks noChangeAspect="1"/>
          </p:cNvPicPr>
          <p:nvPr/>
        </p:nvPicPr>
        <p:blipFill>
          <a:blip r:embed="rId3"/>
          <a:srcRect/>
          <a:stretch>
            <a:fillRect/>
          </a:stretch>
        </p:blipFill>
        <p:spPr>
          <a:xfrm rot="-10800000">
            <a:off x="14005941" y="1748686"/>
            <a:ext cx="4271549" cy="4271549"/>
          </a:xfrm>
          <a:prstGeom prst="rect">
            <a:avLst/>
          </a:prstGeom>
        </p:spPr>
      </p:pic>
      <p:sp>
        <p:nvSpPr>
          <p:cNvPr id="5" name="AutoShape 5"/>
          <p:cNvSpPr/>
          <p:nvPr/>
        </p:nvSpPr>
        <p:spPr>
          <a:xfrm>
            <a:off x="0" y="1739093"/>
            <a:ext cx="18288000" cy="9585"/>
          </a:xfrm>
          <a:prstGeom prst="rect">
            <a:avLst/>
          </a:prstGeom>
          <a:solidFill>
            <a:srgbClr val="000000"/>
          </a:solidFill>
        </p:spPr>
      </p:sp>
      <p:grpSp>
        <p:nvGrpSpPr>
          <p:cNvPr id="6" name="Group 6"/>
          <p:cNvGrpSpPr/>
          <p:nvPr/>
        </p:nvGrpSpPr>
        <p:grpSpPr>
          <a:xfrm>
            <a:off x="16898362" y="816736"/>
            <a:ext cx="360938" cy="157229"/>
            <a:chOff x="0" y="0"/>
            <a:chExt cx="1166179" cy="508000"/>
          </a:xfrm>
        </p:grpSpPr>
        <p:sp>
          <p:nvSpPr>
            <p:cNvPr id="7" name="Freeform 7"/>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8" name="Freeform 8"/>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9" name="Picture 9"/>
          <p:cNvPicPr>
            <a:picLocks noChangeAspect="1"/>
          </p:cNvPicPr>
          <p:nvPr/>
        </p:nvPicPr>
        <p:blipFill>
          <a:blip r:embed="rId4"/>
          <a:srcRect/>
          <a:stretch>
            <a:fillRect/>
          </a:stretch>
        </p:blipFill>
        <p:spPr>
          <a:xfrm>
            <a:off x="780981" y="664746"/>
            <a:ext cx="495437" cy="461207"/>
          </a:xfrm>
          <a:prstGeom prst="rect">
            <a:avLst/>
          </a:prstGeom>
        </p:spPr>
      </p:pic>
      <p:grpSp>
        <p:nvGrpSpPr>
          <p:cNvPr id="10" name="Group 10"/>
          <p:cNvGrpSpPr/>
          <p:nvPr/>
        </p:nvGrpSpPr>
        <p:grpSpPr>
          <a:xfrm>
            <a:off x="1276419" y="3329458"/>
            <a:ext cx="4506576" cy="4635916"/>
            <a:chOff x="0" y="0"/>
            <a:chExt cx="6008767" cy="6181221"/>
          </a:xfrm>
        </p:grpSpPr>
        <p:sp>
          <p:nvSpPr>
            <p:cNvPr id="11" name="TextBox 11"/>
            <p:cNvSpPr txBox="1"/>
            <p:nvPr/>
          </p:nvSpPr>
          <p:spPr>
            <a:xfrm>
              <a:off x="0" y="123825"/>
              <a:ext cx="6008767"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Sort Task</a:t>
              </a:r>
            </a:p>
          </p:txBody>
        </p:sp>
        <p:sp>
          <p:nvSpPr>
            <p:cNvPr id="12" name="TextBox 12"/>
            <p:cNvSpPr txBox="1"/>
            <p:nvPr/>
          </p:nvSpPr>
          <p:spPr>
            <a:xfrm>
              <a:off x="0" y="3038843"/>
              <a:ext cx="6008767" cy="3142378"/>
            </a:xfrm>
            <a:prstGeom prst="rect">
              <a:avLst/>
            </a:prstGeom>
          </p:spPr>
          <p:txBody>
            <a:bodyPr lIns="0" tIns="0" rIns="0" bIns="0" rtlCol="0" anchor="t">
              <a:spAutoFit/>
            </a:bodyPr>
            <a:lstStyle/>
            <a:p>
              <a:pPr>
                <a:lnSpc>
                  <a:spcPts val="2699"/>
                </a:lnSpc>
              </a:pPr>
              <a:endParaRPr/>
            </a:p>
            <a:p>
              <a:pPr algn="l">
                <a:lnSpc>
                  <a:spcPts val="2699"/>
                </a:lnSpc>
              </a:pPr>
              <a:r>
                <a:rPr lang="en-US" sz="1799">
                  <a:solidFill>
                    <a:srgbClr val="343434"/>
                  </a:solidFill>
                  <a:latin typeface="Aileron Regular"/>
                </a:rPr>
                <a:t>In the worst case, the selection of pivot that divides the list into two partitions with elements greater than and lesser than the pivot respectively, would be either the first element or the last element. This would infact, generate the tree given here.</a:t>
              </a:r>
            </a:p>
          </p:txBody>
        </p:sp>
        <p:sp>
          <p:nvSpPr>
            <p:cNvPr id="13" name="TextBox 13"/>
            <p:cNvSpPr txBox="1"/>
            <p:nvPr/>
          </p:nvSpPr>
          <p:spPr>
            <a:xfrm>
              <a:off x="0" y="2434139"/>
              <a:ext cx="6008767"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Complexity</a:t>
              </a:r>
            </a:p>
          </p:txBody>
        </p:sp>
      </p:grpSp>
      <p:pic>
        <p:nvPicPr>
          <p:cNvPr id="14" name="Picture 14"/>
          <p:cNvPicPr>
            <a:picLocks noChangeAspect="1"/>
          </p:cNvPicPr>
          <p:nvPr/>
        </p:nvPicPr>
        <p:blipFill>
          <a:blip r:embed="rId5"/>
          <a:srcRect/>
          <a:stretch>
            <a:fillRect/>
          </a:stretch>
        </p:blipFill>
        <p:spPr>
          <a:xfrm>
            <a:off x="6303857" y="2816357"/>
            <a:ext cx="6910843" cy="6407755"/>
          </a:xfrm>
          <a:prstGeom prst="rect">
            <a:avLst/>
          </a:prstGeom>
        </p:spPr>
      </p:pic>
      <p:sp>
        <p:nvSpPr>
          <p:cNvPr id="15" name="TextBox 15"/>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95430" y="6020244"/>
            <a:ext cx="4292570" cy="4266756"/>
            <a:chOff x="0" y="0"/>
            <a:chExt cx="5723426" cy="5689009"/>
          </a:xfrm>
        </p:grpSpPr>
        <p:pic>
          <p:nvPicPr>
            <p:cNvPr id="3" name="Picture 3"/>
            <p:cNvPicPr>
              <a:picLocks noChangeAspect="1"/>
            </p:cNvPicPr>
            <p:nvPr/>
          </p:nvPicPr>
          <p:blipFill>
            <a:blip r:embed="rId2"/>
            <a:srcRect l="31138" r="1770"/>
            <a:stretch>
              <a:fillRect/>
            </a:stretch>
          </p:blipFill>
          <p:spPr>
            <a:xfrm>
              <a:off x="0" y="0"/>
              <a:ext cx="5723426" cy="5689009"/>
            </a:xfrm>
            <a:prstGeom prst="rect">
              <a:avLst/>
            </a:prstGeom>
          </p:spPr>
        </p:pic>
      </p:grpSp>
      <p:pic>
        <p:nvPicPr>
          <p:cNvPr id="4" name="Picture 4"/>
          <p:cNvPicPr>
            <a:picLocks noChangeAspect="1"/>
          </p:cNvPicPr>
          <p:nvPr/>
        </p:nvPicPr>
        <p:blipFill>
          <a:blip r:embed="rId3"/>
          <a:srcRect/>
          <a:stretch>
            <a:fillRect/>
          </a:stretch>
        </p:blipFill>
        <p:spPr>
          <a:xfrm rot="-10800000">
            <a:off x="14005941" y="1748686"/>
            <a:ext cx="4271549" cy="4271549"/>
          </a:xfrm>
          <a:prstGeom prst="rect">
            <a:avLst/>
          </a:prstGeom>
        </p:spPr>
      </p:pic>
      <p:sp>
        <p:nvSpPr>
          <p:cNvPr id="5" name="AutoShape 5"/>
          <p:cNvSpPr/>
          <p:nvPr/>
        </p:nvSpPr>
        <p:spPr>
          <a:xfrm>
            <a:off x="0" y="1739093"/>
            <a:ext cx="18288000" cy="9585"/>
          </a:xfrm>
          <a:prstGeom prst="rect">
            <a:avLst/>
          </a:prstGeom>
          <a:solidFill>
            <a:srgbClr val="000000"/>
          </a:solidFill>
        </p:spPr>
      </p:sp>
      <p:grpSp>
        <p:nvGrpSpPr>
          <p:cNvPr id="6" name="Group 6"/>
          <p:cNvGrpSpPr/>
          <p:nvPr/>
        </p:nvGrpSpPr>
        <p:grpSpPr>
          <a:xfrm>
            <a:off x="16898362" y="816736"/>
            <a:ext cx="360938" cy="157229"/>
            <a:chOff x="0" y="0"/>
            <a:chExt cx="1166179" cy="508000"/>
          </a:xfrm>
        </p:grpSpPr>
        <p:sp>
          <p:nvSpPr>
            <p:cNvPr id="7" name="Freeform 7"/>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8" name="Freeform 8"/>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9" name="Picture 9"/>
          <p:cNvPicPr>
            <a:picLocks noChangeAspect="1"/>
          </p:cNvPicPr>
          <p:nvPr/>
        </p:nvPicPr>
        <p:blipFill>
          <a:blip r:embed="rId4"/>
          <a:srcRect/>
          <a:stretch>
            <a:fillRect/>
          </a:stretch>
        </p:blipFill>
        <p:spPr>
          <a:xfrm>
            <a:off x="780981" y="664746"/>
            <a:ext cx="495437" cy="461207"/>
          </a:xfrm>
          <a:prstGeom prst="rect">
            <a:avLst/>
          </a:prstGeom>
        </p:spPr>
      </p:pic>
      <p:grpSp>
        <p:nvGrpSpPr>
          <p:cNvPr id="10" name="Group 10"/>
          <p:cNvGrpSpPr/>
          <p:nvPr/>
        </p:nvGrpSpPr>
        <p:grpSpPr>
          <a:xfrm>
            <a:off x="1028700" y="2952585"/>
            <a:ext cx="11668446" cy="6135301"/>
            <a:chOff x="0" y="0"/>
            <a:chExt cx="15557929" cy="8180401"/>
          </a:xfrm>
        </p:grpSpPr>
        <p:sp>
          <p:nvSpPr>
            <p:cNvPr id="11" name="TextBox 11"/>
            <p:cNvSpPr txBox="1"/>
            <p:nvPr/>
          </p:nvSpPr>
          <p:spPr>
            <a:xfrm>
              <a:off x="0" y="123825"/>
              <a:ext cx="15557929"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Sort Task</a:t>
              </a:r>
            </a:p>
          </p:txBody>
        </p:sp>
        <p:sp>
          <p:nvSpPr>
            <p:cNvPr id="12" name="TextBox 12"/>
            <p:cNvSpPr txBox="1"/>
            <p:nvPr/>
          </p:nvSpPr>
          <p:spPr>
            <a:xfrm>
              <a:off x="0" y="3038843"/>
              <a:ext cx="15557929" cy="5141558"/>
            </a:xfrm>
            <a:prstGeom prst="rect">
              <a:avLst/>
            </a:prstGeom>
          </p:spPr>
          <p:txBody>
            <a:bodyPr lIns="0" tIns="0" rIns="0" bIns="0" rtlCol="0" anchor="t">
              <a:spAutoFit/>
            </a:bodyPr>
            <a:lstStyle/>
            <a:p>
              <a:pPr>
                <a:lnSpc>
                  <a:spcPts val="2699"/>
                </a:lnSpc>
              </a:pPr>
              <a:endParaRPr/>
            </a:p>
            <a:p>
              <a:pPr>
                <a:lnSpc>
                  <a:spcPts val="2699"/>
                </a:lnSpc>
              </a:pPr>
              <a:r>
                <a:rPr lang="en-US" sz="1799">
                  <a:solidFill>
                    <a:srgbClr val="343434"/>
                  </a:solidFill>
                  <a:latin typeface="Aileron Regular"/>
                </a:rPr>
                <a:t>If we make a sequence of number of operations (sorting operation) performed at each iteration, we would get the following sequence. Adding the elements through the sum of series formula would derive the following. We need to subtract 1 from it, since 1 isn't included in the sequence of operations</a:t>
              </a:r>
            </a:p>
            <a:p>
              <a:pPr>
                <a:lnSpc>
                  <a:spcPts val="2699"/>
                </a:lnSpc>
              </a:pPr>
              <a:endParaRPr lang="en-US" sz="1799">
                <a:solidFill>
                  <a:srgbClr val="343434"/>
                </a:solidFill>
                <a:latin typeface="Aileron Regular"/>
              </a:endParaRPr>
            </a:p>
            <a:p>
              <a:pPr>
                <a:lnSpc>
                  <a:spcPts val="5399"/>
                </a:lnSpc>
              </a:pPr>
              <a:r>
                <a:rPr lang="en-US" sz="3599">
                  <a:solidFill>
                    <a:srgbClr val="343434"/>
                  </a:solidFill>
                  <a:latin typeface="Times Neue Roman Italics"/>
                </a:rPr>
                <a:t>cn+c(n−1)+c(n−2)+⋯+2c ​  = c(n+(n−1)+(n−2)+⋯+2)</a:t>
              </a:r>
            </a:p>
            <a:p>
              <a:pPr>
                <a:lnSpc>
                  <a:spcPts val="5399"/>
                </a:lnSpc>
              </a:pPr>
              <a:r>
                <a:rPr lang="en-US" sz="3599">
                  <a:solidFill>
                    <a:srgbClr val="343434"/>
                  </a:solidFill>
                  <a:latin typeface="Times Neue Roman Italics"/>
                </a:rPr>
                <a:t>= c((n+1)(n/2)−1) .​</a:t>
              </a:r>
            </a:p>
            <a:p>
              <a:pPr>
                <a:lnSpc>
                  <a:spcPts val="2699"/>
                </a:lnSpc>
              </a:pPr>
              <a:endParaRPr lang="en-US" sz="3599">
                <a:solidFill>
                  <a:srgbClr val="343434"/>
                </a:solidFill>
                <a:latin typeface="Times Neue Roman Italics"/>
              </a:endParaRPr>
            </a:p>
            <a:p>
              <a:pPr>
                <a:lnSpc>
                  <a:spcPts val="3599"/>
                </a:lnSpc>
              </a:pPr>
              <a:r>
                <a:rPr lang="en-US" sz="2399">
                  <a:solidFill>
                    <a:srgbClr val="343434"/>
                  </a:solidFill>
                  <a:latin typeface="Times Neue Roman"/>
                </a:rPr>
                <a:t>In big-Θ notation, quicksort's worst-case running time is </a:t>
              </a:r>
              <a:r>
                <a:rPr lang="en-US" sz="2399">
                  <a:solidFill>
                    <a:srgbClr val="343434"/>
                  </a:solidFill>
                  <a:latin typeface="Times Neue Roman Italics"/>
                </a:rPr>
                <a:t>O(n^2)</a:t>
              </a:r>
            </a:p>
          </p:txBody>
        </p:sp>
        <p:sp>
          <p:nvSpPr>
            <p:cNvPr id="13" name="TextBox 13"/>
            <p:cNvSpPr txBox="1"/>
            <p:nvPr/>
          </p:nvSpPr>
          <p:spPr>
            <a:xfrm>
              <a:off x="0" y="2434139"/>
              <a:ext cx="15557929"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Complexity</a:t>
              </a:r>
            </a:p>
          </p:txBody>
        </p:sp>
      </p:grpSp>
      <p:sp>
        <p:nvSpPr>
          <p:cNvPr id="14" name="TextBox 14"/>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11761208" y="3698893"/>
            <a:ext cx="5498092" cy="4106388"/>
          </a:xfrm>
          <a:prstGeom prst="rect">
            <a:avLst/>
          </a:prstGeom>
        </p:spPr>
      </p:pic>
      <p:sp>
        <p:nvSpPr>
          <p:cNvPr id="11" name="TextBox 11"/>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2" name="Group 12"/>
          <p:cNvGrpSpPr/>
          <p:nvPr/>
        </p:nvGrpSpPr>
        <p:grpSpPr>
          <a:xfrm>
            <a:off x="5763491" y="3543961"/>
            <a:ext cx="5224144" cy="4416252"/>
            <a:chOff x="0" y="0"/>
            <a:chExt cx="6965526" cy="5888336"/>
          </a:xfrm>
        </p:grpSpPr>
        <p:sp>
          <p:nvSpPr>
            <p:cNvPr id="13" name="TextBox 13"/>
            <p:cNvSpPr txBox="1"/>
            <p:nvPr/>
          </p:nvSpPr>
          <p:spPr>
            <a:xfrm>
              <a:off x="0" y="123825"/>
              <a:ext cx="6965526" cy="2249011"/>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Sort Task (by Name)</a:t>
              </a:r>
            </a:p>
          </p:txBody>
        </p:sp>
        <p:sp>
          <p:nvSpPr>
            <p:cNvPr id="14" name="TextBox 14"/>
            <p:cNvSpPr txBox="1"/>
            <p:nvPr/>
          </p:nvSpPr>
          <p:spPr>
            <a:xfrm>
              <a:off x="0" y="4111469"/>
              <a:ext cx="6965526" cy="1776867"/>
            </a:xfrm>
            <a:prstGeom prst="rect">
              <a:avLst/>
            </a:prstGeom>
          </p:spPr>
          <p:txBody>
            <a:bodyPr lIns="0" tIns="0" rIns="0" bIns="0" rtlCol="0" anchor="t">
              <a:spAutoFit/>
            </a:bodyPr>
            <a:lstStyle/>
            <a:p>
              <a:pPr>
                <a:lnSpc>
                  <a:spcPts val="2699"/>
                </a:lnSpc>
              </a:pPr>
              <a:endParaRPr/>
            </a:p>
            <a:p>
              <a:pPr algn="l">
                <a:lnSpc>
                  <a:spcPts val="2699"/>
                </a:lnSpc>
              </a:pPr>
              <a:r>
                <a:rPr lang="en-US" sz="1799">
                  <a:solidFill>
                    <a:srgbClr val="343434"/>
                  </a:solidFill>
                  <a:latin typeface="Aileron Regular"/>
                </a:rPr>
                <a:t>The performance graph of the function in terms of the time consumed, for shuffling the list and then sorting it by the task name for 10 iterations.</a:t>
              </a:r>
            </a:p>
          </p:txBody>
        </p:sp>
        <p:sp>
          <p:nvSpPr>
            <p:cNvPr id="15" name="TextBox 15"/>
            <p:cNvSpPr txBox="1"/>
            <p:nvPr/>
          </p:nvSpPr>
          <p:spPr>
            <a:xfrm>
              <a:off x="0" y="3506765"/>
              <a:ext cx="6965526"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Performance Graph</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9269539" y="3932149"/>
            <a:ext cx="7628822" cy="4050614"/>
            <a:chOff x="0" y="0"/>
            <a:chExt cx="10171763" cy="5400818"/>
          </a:xfrm>
        </p:grpSpPr>
        <p:sp>
          <p:nvSpPr>
            <p:cNvPr id="8" name="TextBox 8"/>
            <p:cNvSpPr txBox="1"/>
            <p:nvPr/>
          </p:nvSpPr>
          <p:spPr>
            <a:xfrm>
              <a:off x="0" y="133350"/>
              <a:ext cx="10171763" cy="1326116"/>
            </a:xfrm>
            <a:prstGeom prst="rect">
              <a:avLst/>
            </a:prstGeom>
          </p:spPr>
          <p:txBody>
            <a:bodyPr lIns="0" tIns="0" rIns="0" bIns="0" rtlCol="0" anchor="t">
              <a:spAutoFit/>
            </a:bodyPr>
            <a:lstStyle/>
            <a:p>
              <a:pPr marL="0" lvl="0" indent="0">
                <a:lnSpc>
                  <a:spcPts val="7128"/>
                </a:lnSpc>
                <a:spcBef>
                  <a:spcPct val="0"/>
                </a:spcBef>
              </a:pPr>
              <a:r>
                <a:rPr lang="en-US" sz="7200">
                  <a:solidFill>
                    <a:srgbClr val="343434"/>
                  </a:solidFill>
                  <a:latin typeface="Aileron Heavy"/>
                </a:rPr>
                <a:t>Introduction</a:t>
              </a:r>
            </a:p>
          </p:txBody>
        </p:sp>
        <p:sp>
          <p:nvSpPr>
            <p:cNvPr id="9" name="TextBox 9"/>
            <p:cNvSpPr txBox="1"/>
            <p:nvPr/>
          </p:nvSpPr>
          <p:spPr>
            <a:xfrm>
              <a:off x="0" y="2073277"/>
              <a:ext cx="10171763" cy="2322414"/>
            </a:xfrm>
            <a:prstGeom prst="rect">
              <a:avLst/>
            </a:prstGeom>
          </p:spPr>
          <p:txBody>
            <a:bodyPr lIns="0" tIns="0" rIns="0" bIns="0" rtlCol="0" anchor="t">
              <a:spAutoFit/>
            </a:bodyPr>
            <a:lstStyle/>
            <a:p>
              <a:pPr marL="690880" lvl="1" indent="-345440">
                <a:lnSpc>
                  <a:spcPts val="3552"/>
                </a:lnSpc>
                <a:buFont typeface="Arial"/>
                <a:buChar char="•"/>
              </a:pPr>
              <a:r>
                <a:rPr lang="en-US" sz="3199" spc="-79">
                  <a:solidFill>
                    <a:srgbClr val="FF1495"/>
                  </a:solidFill>
                  <a:latin typeface="Aileron Regular Bold"/>
                </a:rPr>
                <a:t>Starter Idea</a:t>
              </a:r>
            </a:p>
            <a:p>
              <a:pPr marL="690880" lvl="1" indent="-345440">
                <a:lnSpc>
                  <a:spcPts val="3552"/>
                </a:lnSpc>
                <a:buFont typeface="Arial"/>
                <a:buChar char="•"/>
              </a:pPr>
              <a:r>
                <a:rPr lang="en-US" sz="3200" spc="-80">
                  <a:solidFill>
                    <a:srgbClr val="FF1495"/>
                  </a:solidFill>
                  <a:latin typeface="Aileron Regular Bold"/>
                </a:rPr>
                <a:t>Objectives</a:t>
              </a:r>
            </a:p>
            <a:p>
              <a:pPr marL="690880" lvl="1" indent="-345440">
                <a:lnSpc>
                  <a:spcPts val="3552"/>
                </a:lnSpc>
                <a:buFont typeface="Arial"/>
                <a:buChar char="•"/>
              </a:pPr>
              <a:r>
                <a:rPr lang="en-US" sz="3200" spc="-80">
                  <a:solidFill>
                    <a:srgbClr val="FF1495"/>
                  </a:solidFill>
                  <a:latin typeface="Aileron Regular Bold"/>
                </a:rPr>
                <a:t>Libraries</a:t>
              </a:r>
            </a:p>
            <a:p>
              <a:pPr marL="690880" lvl="1" indent="-345440">
                <a:lnSpc>
                  <a:spcPts val="3551"/>
                </a:lnSpc>
                <a:buFont typeface="Arial"/>
                <a:buChar char="•"/>
              </a:pPr>
              <a:r>
                <a:rPr lang="en-US" sz="3200" spc="-80">
                  <a:solidFill>
                    <a:srgbClr val="FF1495"/>
                  </a:solidFill>
                  <a:latin typeface="Aileron Regular Bold"/>
                </a:rPr>
                <a:t>Algorithms</a:t>
              </a:r>
            </a:p>
          </p:txBody>
        </p:sp>
        <p:sp>
          <p:nvSpPr>
            <p:cNvPr id="10" name="TextBox 10"/>
            <p:cNvSpPr txBox="1"/>
            <p:nvPr/>
          </p:nvSpPr>
          <p:spPr>
            <a:xfrm>
              <a:off x="0" y="4914253"/>
              <a:ext cx="9183839" cy="486565"/>
            </a:xfrm>
            <a:prstGeom prst="rect">
              <a:avLst/>
            </a:prstGeom>
          </p:spPr>
          <p:txBody>
            <a:bodyPr lIns="0" tIns="0" rIns="0" bIns="0" rtlCol="0" anchor="t">
              <a:spAutoFit/>
            </a:bodyPr>
            <a:lstStyle/>
            <a:p>
              <a:pPr>
                <a:lnSpc>
                  <a:spcPts val="3150"/>
                </a:lnSpc>
              </a:pPr>
              <a:endParaRPr/>
            </a:p>
          </p:txBody>
        </p:sp>
      </p:grpSp>
      <p:pic>
        <p:nvPicPr>
          <p:cNvPr id="11" name="Picture 11"/>
          <p:cNvPicPr>
            <a:picLocks noChangeAspect="1"/>
          </p:cNvPicPr>
          <p:nvPr/>
        </p:nvPicPr>
        <p:blipFill>
          <a:blip r:embed="rId3"/>
          <a:srcRect/>
          <a:stretch>
            <a:fillRect/>
          </a:stretch>
        </p:blipFill>
        <p:spPr>
          <a:xfrm>
            <a:off x="3310590" y="1737207"/>
            <a:ext cx="3360599" cy="3360599"/>
          </a:xfrm>
          <a:prstGeom prst="rect">
            <a:avLst/>
          </a:prstGeom>
        </p:spPr>
      </p:pic>
      <p:pic>
        <p:nvPicPr>
          <p:cNvPr id="12" name="Picture 12"/>
          <p:cNvPicPr>
            <a:picLocks noChangeAspect="1"/>
          </p:cNvPicPr>
          <p:nvPr/>
        </p:nvPicPr>
        <p:blipFill>
          <a:blip r:embed="rId4"/>
          <a:srcRect/>
          <a:stretch>
            <a:fillRect/>
          </a:stretch>
        </p:blipFill>
        <p:spPr>
          <a:xfrm>
            <a:off x="0" y="1754041"/>
            <a:ext cx="3335595" cy="3335595"/>
          </a:xfrm>
          <a:prstGeom prst="rect">
            <a:avLst/>
          </a:prstGeom>
        </p:spPr>
      </p:pic>
      <p:pic>
        <p:nvPicPr>
          <p:cNvPr id="13" name="Picture 13"/>
          <p:cNvPicPr>
            <a:picLocks noChangeAspect="1"/>
          </p:cNvPicPr>
          <p:nvPr/>
        </p:nvPicPr>
        <p:blipFill>
          <a:blip r:embed="rId5"/>
          <a:srcRect/>
          <a:stretch>
            <a:fillRect/>
          </a:stretch>
        </p:blipFill>
        <p:spPr>
          <a:xfrm rot="-10800000">
            <a:off x="5373891" y="5097806"/>
            <a:ext cx="2594597" cy="2594597"/>
          </a:xfrm>
          <a:prstGeom prst="rect">
            <a:avLst/>
          </a:prstGeom>
        </p:spPr>
      </p:pic>
      <p:sp>
        <p:nvSpPr>
          <p:cNvPr id="14" name="AutoShape 14"/>
          <p:cNvSpPr/>
          <p:nvPr/>
        </p:nvSpPr>
        <p:spPr>
          <a:xfrm>
            <a:off x="0" y="5097806"/>
            <a:ext cx="5373891" cy="5189194"/>
          </a:xfrm>
          <a:prstGeom prst="rect">
            <a:avLst/>
          </a:prstGeom>
          <a:solidFill>
            <a:srgbClr val="FFDE59"/>
          </a:solidFill>
        </p:spPr>
      </p:sp>
      <p:grpSp>
        <p:nvGrpSpPr>
          <p:cNvPr id="15" name="Group 15"/>
          <p:cNvGrpSpPr/>
          <p:nvPr/>
        </p:nvGrpSpPr>
        <p:grpSpPr>
          <a:xfrm>
            <a:off x="5373891" y="7692403"/>
            <a:ext cx="2594597" cy="25945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DE59"/>
            </a:solidFill>
          </p:spPr>
        </p:sp>
      </p:grpSp>
      <p:pic>
        <p:nvPicPr>
          <p:cNvPr id="17" name="Picture 17"/>
          <p:cNvPicPr>
            <a:picLocks noChangeAspect="1"/>
          </p:cNvPicPr>
          <p:nvPr/>
        </p:nvPicPr>
        <p:blipFill>
          <a:blip r:embed="rId6"/>
          <a:srcRect/>
          <a:stretch>
            <a:fillRect/>
          </a:stretch>
        </p:blipFill>
        <p:spPr>
          <a:xfrm>
            <a:off x="-116650" y="5113329"/>
            <a:ext cx="5509397" cy="5509397"/>
          </a:xfrm>
          <a:prstGeom prst="rect">
            <a:avLst/>
          </a:prstGeom>
        </p:spPr>
      </p:pic>
      <p:sp>
        <p:nvSpPr>
          <p:cNvPr id="18" name="TextBox 18"/>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11761208" y="3844300"/>
            <a:ext cx="5498092" cy="4106388"/>
          </a:xfrm>
          <a:prstGeom prst="rect">
            <a:avLst/>
          </a:prstGeom>
        </p:spPr>
      </p:pic>
      <p:sp>
        <p:nvSpPr>
          <p:cNvPr id="11" name="TextBox 11"/>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2" name="Group 12"/>
          <p:cNvGrpSpPr/>
          <p:nvPr/>
        </p:nvGrpSpPr>
        <p:grpSpPr>
          <a:xfrm>
            <a:off x="5763491" y="3534436"/>
            <a:ext cx="5224144" cy="4416252"/>
            <a:chOff x="0" y="0"/>
            <a:chExt cx="6965526" cy="5888336"/>
          </a:xfrm>
        </p:grpSpPr>
        <p:sp>
          <p:nvSpPr>
            <p:cNvPr id="13" name="TextBox 13"/>
            <p:cNvSpPr txBox="1"/>
            <p:nvPr/>
          </p:nvSpPr>
          <p:spPr>
            <a:xfrm>
              <a:off x="0" y="123825"/>
              <a:ext cx="6965526" cy="2249011"/>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Sort Task (by Starting Date)</a:t>
              </a:r>
            </a:p>
          </p:txBody>
        </p:sp>
        <p:sp>
          <p:nvSpPr>
            <p:cNvPr id="14" name="TextBox 14"/>
            <p:cNvSpPr txBox="1"/>
            <p:nvPr/>
          </p:nvSpPr>
          <p:spPr>
            <a:xfrm>
              <a:off x="0" y="4111469"/>
              <a:ext cx="6965526" cy="1776867"/>
            </a:xfrm>
            <a:prstGeom prst="rect">
              <a:avLst/>
            </a:prstGeom>
          </p:spPr>
          <p:txBody>
            <a:bodyPr lIns="0" tIns="0" rIns="0" bIns="0" rtlCol="0" anchor="t">
              <a:spAutoFit/>
            </a:bodyPr>
            <a:lstStyle/>
            <a:p>
              <a:pPr>
                <a:lnSpc>
                  <a:spcPts val="2699"/>
                </a:lnSpc>
              </a:pPr>
              <a:endParaRPr/>
            </a:p>
            <a:p>
              <a:pPr algn="l">
                <a:lnSpc>
                  <a:spcPts val="2699"/>
                </a:lnSpc>
              </a:pPr>
              <a:r>
                <a:rPr lang="en-US" sz="1799">
                  <a:solidFill>
                    <a:srgbClr val="343434"/>
                  </a:solidFill>
                  <a:latin typeface="Aileron Regular"/>
                </a:rPr>
                <a:t>The performance graph of the function in terms of the time consumed, for shuffling the list and then sorting it by the starting date for 10 iterations.</a:t>
              </a:r>
            </a:p>
          </p:txBody>
        </p:sp>
        <p:sp>
          <p:nvSpPr>
            <p:cNvPr id="15" name="TextBox 15"/>
            <p:cNvSpPr txBox="1"/>
            <p:nvPr/>
          </p:nvSpPr>
          <p:spPr>
            <a:xfrm>
              <a:off x="0" y="3506765"/>
              <a:ext cx="6965526"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Performance Graph</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11841047" y="3652508"/>
            <a:ext cx="5418253" cy="4046758"/>
          </a:xfrm>
          <a:prstGeom prst="rect">
            <a:avLst/>
          </a:prstGeom>
        </p:spPr>
      </p:pic>
      <p:sp>
        <p:nvSpPr>
          <p:cNvPr id="11" name="TextBox 11"/>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2" name="Group 12"/>
          <p:cNvGrpSpPr/>
          <p:nvPr/>
        </p:nvGrpSpPr>
        <p:grpSpPr>
          <a:xfrm>
            <a:off x="5763491" y="3467761"/>
            <a:ext cx="5224144" cy="4416252"/>
            <a:chOff x="0" y="0"/>
            <a:chExt cx="6965526" cy="5888336"/>
          </a:xfrm>
        </p:grpSpPr>
        <p:sp>
          <p:nvSpPr>
            <p:cNvPr id="13" name="TextBox 13"/>
            <p:cNvSpPr txBox="1"/>
            <p:nvPr/>
          </p:nvSpPr>
          <p:spPr>
            <a:xfrm>
              <a:off x="0" y="123825"/>
              <a:ext cx="6965526" cy="2249011"/>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Sort Task (by Deadline)</a:t>
              </a:r>
            </a:p>
          </p:txBody>
        </p:sp>
        <p:sp>
          <p:nvSpPr>
            <p:cNvPr id="14" name="TextBox 14"/>
            <p:cNvSpPr txBox="1"/>
            <p:nvPr/>
          </p:nvSpPr>
          <p:spPr>
            <a:xfrm>
              <a:off x="0" y="4111469"/>
              <a:ext cx="6965526" cy="1776867"/>
            </a:xfrm>
            <a:prstGeom prst="rect">
              <a:avLst/>
            </a:prstGeom>
          </p:spPr>
          <p:txBody>
            <a:bodyPr lIns="0" tIns="0" rIns="0" bIns="0" rtlCol="0" anchor="t">
              <a:spAutoFit/>
            </a:bodyPr>
            <a:lstStyle/>
            <a:p>
              <a:pPr>
                <a:lnSpc>
                  <a:spcPts val="2699"/>
                </a:lnSpc>
              </a:pPr>
              <a:endParaRPr/>
            </a:p>
            <a:p>
              <a:pPr algn="l">
                <a:lnSpc>
                  <a:spcPts val="2699"/>
                </a:lnSpc>
              </a:pPr>
              <a:r>
                <a:rPr lang="en-US" sz="1799">
                  <a:solidFill>
                    <a:srgbClr val="343434"/>
                  </a:solidFill>
                  <a:latin typeface="Aileron Regular"/>
                </a:rPr>
                <a:t>The performance graph of the function in terms of the time consumed, for shuffling the list and then sorting it by the deadline for 10 iterations.</a:t>
              </a:r>
            </a:p>
          </p:txBody>
        </p:sp>
        <p:sp>
          <p:nvSpPr>
            <p:cNvPr id="15" name="TextBox 15"/>
            <p:cNvSpPr txBox="1"/>
            <p:nvPr/>
          </p:nvSpPr>
          <p:spPr>
            <a:xfrm>
              <a:off x="0" y="3506765"/>
              <a:ext cx="6965526"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Performance Graph</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11687090" y="3707315"/>
            <a:ext cx="5604985" cy="4186223"/>
          </a:xfrm>
          <a:prstGeom prst="rect">
            <a:avLst/>
          </a:prstGeom>
        </p:spPr>
      </p:pic>
      <p:sp>
        <p:nvSpPr>
          <p:cNvPr id="11" name="TextBox 11"/>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2" name="Group 12"/>
          <p:cNvGrpSpPr/>
          <p:nvPr/>
        </p:nvGrpSpPr>
        <p:grpSpPr>
          <a:xfrm>
            <a:off x="5763491" y="3477286"/>
            <a:ext cx="5224144" cy="4416252"/>
            <a:chOff x="0" y="0"/>
            <a:chExt cx="6965526" cy="5888336"/>
          </a:xfrm>
        </p:grpSpPr>
        <p:sp>
          <p:nvSpPr>
            <p:cNvPr id="13" name="TextBox 13"/>
            <p:cNvSpPr txBox="1"/>
            <p:nvPr/>
          </p:nvSpPr>
          <p:spPr>
            <a:xfrm>
              <a:off x="0" y="123825"/>
              <a:ext cx="6965526" cy="2249011"/>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Sort Task (by Target Hour)</a:t>
              </a:r>
            </a:p>
          </p:txBody>
        </p:sp>
        <p:sp>
          <p:nvSpPr>
            <p:cNvPr id="14" name="TextBox 14"/>
            <p:cNvSpPr txBox="1"/>
            <p:nvPr/>
          </p:nvSpPr>
          <p:spPr>
            <a:xfrm>
              <a:off x="0" y="4111469"/>
              <a:ext cx="6965526" cy="1776867"/>
            </a:xfrm>
            <a:prstGeom prst="rect">
              <a:avLst/>
            </a:prstGeom>
          </p:spPr>
          <p:txBody>
            <a:bodyPr lIns="0" tIns="0" rIns="0" bIns="0" rtlCol="0" anchor="t">
              <a:spAutoFit/>
            </a:bodyPr>
            <a:lstStyle/>
            <a:p>
              <a:pPr>
                <a:lnSpc>
                  <a:spcPts val="2699"/>
                </a:lnSpc>
              </a:pPr>
              <a:endParaRPr/>
            </a:p>
            <a:p>
              <a:pPr algn="l">
                <a:lnSpc>
                  <a:spcPts val="2699"/>
                </a:lnSpc>
              </a:pPr>
              <a:r>
                <a:rPr lang="en-US" sz="1799">
                  <a:solidFill>
                    <a:srgbClr val="343434"/>
                  </a:solidFill>
                  <a:latin typeface="Aileron Regular"/>
                </a:rPr>
                <a:t>The performance graph of the function in terms of the time consumed, for shuffling the list and then sorting it by the target hour for 10 iterations.</a:t>
              </a:r>
            </a:p>
          </p:txBody>
        </p:sp>
        <p:sp>
          <p:nvSpPr>
            <p:cNvPr id="15" name="TextBox 15"/>
            <p:cNvSpPr txBox="1"/>
            <p:nvPr/>
          </p:nvSpPr>
          <p:spPr>
            <a:xfrm>
              <a:off x="0" y="3506765"/>
              <a:ext cx="6965526"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Performance Graph</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0" y="6022644"/>
            <a:ext cx="4292570" cy="4266756"/>
            <a:chOff x="0" y="0"/>
            <a:chExt cx="5723426" cy="5689009"/>
          </a:xfrm>
        </p:grpSpPr>
        <p:pic>
          <p:nvPicPr>
            <p:cNvPr id="8" name="Picture 8"/>
            <p:cNvPicPr>
              <a:picLocks noChangeAspect="1"/>
            </p:cNvPicPr>
            <p:nvPr/>
          </p:nvPicPr>
          <p:blipFill>
            <a:blip r:embed="rId3"/>
            <a:srcRect l="31138" r="1770"/>
            <a:stretch>
              <a:fillRect/>
            </a:stretch>
          </p:blipFill>
          <p:spPr>
            <a:xfrm>
              <a:off x="0" y="0"/>
              <a:ext cx="5723426" cy="5689009"/>
            </a:xfrm>
            <a:prstGeom prst="rect">
              <a:avLst/>
            </a:prstGeom>
          </p:spPr>
        </p:pic>
      </p:grpSp>
      <p:pic>
        <p:nvPicPr>
          <p:cNvPr id="9" name="Picture 9"/>
          <p:cNvPicPr>
            <a:picLocks noChangeAspect="1"/>
          </p:cNvPicPr>
          <p:nvPr/>
        </p:nvPicPr>
        <p:blipFill>
          <a:blip r:embed="rId4"/>
          <a:srcRect/>
          <a:stretch>
            <a:fillRect/>
          </a:stretch>
        </p:blipFill>
        <p:spPr>
          <a:xfrm rot="-10800000">
            <a:off x="10510" y="1751087"/>
            <a:ext cx="4271549" cy="4271549"/>
          </a:xfrm>
          <a:prstGeom prst="rect">
            <a:avLst/>
          </a:prstGeom>
        </p:spPr>
      </p:pic>
      <p:pic>
        <p:nvPicPr>
          <p:cNvPr id="10" name="Picture 10"/>
          <p:cNvPicPr>
            <a:picLocks noChangeAspect="1"/>
          </p:cNvPicPr>
          <p:nvPr/>
        </p:nvPicPr>
        <p:blipFill>
          <a:blip r:embed="rId5"/>
          <a:srcRect/>
          <a:stretch>
            <a:fillRect/>
          </a:stretch>
        </p:blipFill>
        <p:spPr>
          <a:xfrm>
            <a:off x="11928129" y="3839865"/>
            <a:ext cx="5491278" cy="4101298"/>
          </a:xfrm>
          <a:prstGeom prst="rect">
            <a:avLst/>
          </a:prstGeom>
        </p:spPr>
      </p:pic>
      <p:sp>
        <p:nvSpPr>
          <p:cNvPr id="11" name="TextBox 11"/>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2" name="Group 12"/>
          <p:cNvGrpSpPr/>
          <p:nvPr/>
        </p:nvGrpSpPr>
        <p:grpSpPr>
          <a:xfrm>
            <a:off x="5763491" y="3524911"/>
            <a:ext cx="5224144" cy="4416252"/>
            <a:chOff x="0" y="0"/>
            <a:chExt cx="6965526" cy="5888336"/>
          </a:xfrm>
        </p:grpSpPr>
        <p:sp>
          <p:nvSpPr>
            <p:cNvPr id="13" name="TextBox 13"/>
            <p:cNvSpPr txBox="1"/>
            <p:nvPr/>
          </p:nvSpPr>
          <p:spPr>
            <a:xfrm>
              <a:off x="0" y="123825"/>
              <a:ext cx="6965526" cy="2249011"/>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Sort Task (by Urgency)</a:t>
              </a:r>
            </a:p>
          </p:txBody>
        </p:sp>
        <p:sp>
          <p:nvSpPr>
            <p:cNvPr id="14" name="TextBox 14"/>
            <p:cNvSpPr txBox="1"/>
            <p:nvPr/>
          </p:nvSpPr>
          <p:spPr>
            <a:xfrm>
              <a:off x="0" y="4111469"/>
              <a:ext cx="6965526" cy="1776867"/>
            </a:xfrm>
            <a:prstGeom prst="rect">
              <a:avLst/>
            </a:prstGeom>
          </p:spPr>
          <p:txBody>
            <a:bodyPr lIns="0" tIns="0" rIns="0" bIns="0" rtlCol="0" anchor="t">
              <a:spAutoFit/>
            </a:bodyPr>
            <a:lstStyle/>
            <a:p>
              <a:pPr>
                <a:lnSpc>
                  <a:spcPts val="2699"/>
                </a:lnSpc>
              </a:pPr>
              <a:endParaRPr/>
            </a:p>
            <a:p>
              <a:pPr algn="l">
                <a:lnSpc>
                  <a:spcPts val="2699"/>
                </a:lnSpc>
              </a:pPr>
              <a:r>
                <a:rPr lang="en-US" sz="1799">
                  <a:solidFill>
                    <a:srgbClr val="343434"/>
                  </a:solidFill>
                  <a:latin typeface="Aileron Regular"/>
                </a:rPr>
                <a:t>The performance graph of the function in terms of the time consumed, for shuffling the list and then sorting it by the urgency for 10 iterations.</a:t>
              </a:r>
            </a:p>
          </p:txBody>
        </p:sp>
        <p:sp>
          <p:nvSpPr>
            <p:cNvPr id="15" name="TextBox 15"/>
            <p:cNvSpPr txBox="1"/>
            <p:nvPr/>
          </p:nvSpPr>
          <p:spPr>
            <a:xfrm>
              <a:off x="0" y="3506765"/>
              <a:ext cx="6965526"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Performance Graph</a:t>
              </a:r>
            </a:p>
          </p:txBody>
        </p:sp>
      </p:grpSp>
      <p:sp>
        <p:nvSpPr>
          <p:cNvPr id="16" name="TextBox 16"/>
          <p:cNvSpPr txBox="1"/>
          <p:nvPr/>
        </p:nvSpPr>
        <p:spPr>
          <a:xfrm>
            <a:off x="11178135" y="8923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grpSp>
        <p:nvGrpSpPr>
          <p:cNvPr id="7" name="Group 7"/>
          <p:cNvGrpSpPr/>
          <p:nvPr/>
        </p:nvGrpSpPr>
        <p:grpSpPr>
          <a:xfrm>
            <a:off x="9269539" y="4280651"/>
            <a:ext cx="7628822" cy="3582208"/>
            <a:chOff x="0" y="0"/>
            <a:chExt cx="10171763" cy="4776277"/>
          </a:xfrm>
        </p:grpSpPr>
        <p:sp>
          <p:nvSpPr>
            <p:cNvPr id="8" name="TextBox 8"/>
            <p:cNvSpPr txBox="1"/>
            <p:nvPr/>
          </p:nvSpPr>
          <p:spPr>
            <a:xfrm>
              <a:off x="0" y="133350"/>
              <a:ext cx="10171763" cy="1326116"/>
            </a:xfrm>
            <a:prstGeom prst="rect">
              <a:avLst/>
            </a:prstGeom>
          </p:spPr>
          <p:txBody>
            <a:bodyPr lIns="0" tIns="0" rIns="0" bIns="0" rtlCol="0" anchor="t">
              <a:spAutoFit/>
            </a:bodyPr>
            <a:lstStyle/>
            <a:p>
              <a:pPr marL="0" lvl="0" indent="0">
                <a:lnSpc>
                  <a:spcPts val="7128"/>
                </a:lnSpc>
                <a:spcBef>
                  <a:spcPct val="0"/>
                </a:spcBef>
              </a:pPr>
              <a:r>
                <a:rPr lang="en-US" sz="7200">
                  <a:solidFill>
                    <a:srgbClr val="343434"/>
                  </a:solidFill>
                  <a:latin typeface="Aileron Heavy"/>
                </a:rPr>
                <a:t>References</a:t>
              </a:r>
            </a:p>
          </p:txBody>
        </p:sp>
        <p:sp>
          <p:nvSpPr>
            <p:cNvPr id="9" name="TextBox 9"/>
            <p:cNvSpPr txBox="1"/>
            <p:nvPr/>
          </p:nvSpPr>
          <p:spPr>
            <a:xfrm>
              <a:off x="0" y="2073277"/>
              <a:ext cx="10171763" cy="1171304"/>
            </a:xfrm>
            <a:prstGeom prst="rect">
              <a:avLst/>
            </a:prstGeom>
          </p:spPr>
          <p:txBody>
            <a:bodyPr lIns="0" tIns="0" rIns="0" bIns="0" rtlCol="0" anchor="t">
              <a:spAutoFit/>
            </a:bodyPr>
            <a:lstStyle/>
            <a:p>
              <a:pPr marL="690880" lvl="1" indent="-345440">
                <a:lnSpc>
                  <a:spcPts val="3552"/>
                </a:lnSpc>
                <a:buFont typeface="Arial"/>
                <a:buChar char="•"/>
              </a:pPr>
              <a:r>
                <a:rPr lang="en-US" sz="3199" spc="-79">
                  <a:solidFill>
                    <a:srgbClr val="FF1495"/>
                  </a:solidFill>
                  <a:latin typeface="Aileron Regular Bold"/>
                </a:rPr>
                <a:t>Code</a:t>
              </a:r>
            </a:p>
            <a:p>
              <a:pPr marL="690880" lvl="1" indent="-345440">
                <a:lnSpc>
                  <a:spcPts val="3551"/>
                </a:lnSpc>
                <a:buFont typeface="Arial"/>
                <a:buChar char="•"/>
              </a:pPr>
              <a:r>
                <a:rPr lang="en-US" sz="3200" spc="-80">
                  <a:solidFill>
                    <a:srgbClr val="FF1495"/>
                  </a:solidFill>
                  <a:latin typeface="Aileron Regular Bold"/>
                </a:rPr>
                <a:t>Documentation</a:t>
              </a:r>
            </a:p>
          </p:txBody>
        </p:sp>
        <p:sp>
          <p:nvSpPr>
            <p:cNvPr id="10" name="TextBox 10"/>
            <p:cNvSpPr txBox="1"/>
            <p:nvPr/>
          </p:nvSpPr>
          <p:spPr>
            <a:xfrm>
              <a:off x="0" y="3763143"/>
              <a:ext cx="9183839" cy="1013135"/>
            </a:xfrm>
            <a:prstGeom prst="rect">
              <a:avLst/>
            </a:prstGeom>
          </p:spPr>
          <p:txBody>
            <a:bodyPr lIns="0" tIns="0" rIns="0" bIns="0" rtlCol="0" anchor="t">
              <a:spAutoFit/>
            </a:bodyPr>
            <a:lstStyle/>
            <a:p>
              <a:pPr>
                <a:lnSpc>
                  <a:spcPts val="3149"/>
                </a:lnSpc>
              </a:pPr>
              <a:endParaRPr/>
            </a:p>
            <a:p>
              <a:pPr>
                <a:lnSpc>
                  <a:spcPts val="3150"/>
                </a:lnSpc>
              </a:pPr>
              <a:endParaRPr/>
            </a:p>
          </p:txBody>
        </p:sp>
      </p:grpSp>
      <p:pic>
        <p:nvPicPr>
          <p:cNvPr id="11" name="Picture 11"/>
          <p:cNvPicPr>
            <a:picLocks noChangeAspect="1"/>
          </p:cNvPicPr>
          <p:nvPr/>
        </p:nvPicPr>
        <p:blipFill>
          <a:blip r:embed="rId3"/>
          <a:srcRect/>
          <a:stretch>
            <a:fillRect/>
          </a:stretch>
        </p:blipFill>
        <p:spPr>
          <a:xfrm>
            <a:off x="3310590" y="1737207"/>
            <a:ext cx="3360599" cy="3360599"/>
          </a:xfrm>
          <a:prstGeom prst="rect">
            <a:avLst/>
          </a:prstGeom>
        </p:spPr>
      </p:pic>
      <p:pic>
        <p:nvPicPr>
          <p:cNvPr id="12" name="Picture 12"/>
          <p:cNvPicPr>
            <a:picLocks noChangeAspect="1"/>
          </p:cNvPicPr>
          <p:nvPr/>
        </p:nvPicPr>
        <p:blipFill>
          <a:blip r:embed="rId4"/>
          <a:srcRect/>
          <a:stretch>
            <a:fillRect/>
          </a:stretch>
        </p:blipFill>
        <p:spPr>
          <a:xfrm>
            <a:off x="0" y="1754041"/>
            <a:ext cx="3335595" cy="3335595"/>
          </a:xfrm>
          <a:prstGeom prst="rect">
            <a:avLst/>
          </a:prstGeom>
        </p:spPr>
      </p:pic>
      <p:pic>
        <p:nvPicPr>
          <p:cNvPr id="13" name="Picture 13"/>
          <p:cNvPicPr>
            <a:picLocks noChangeAspect="1"/>
          </p:cNvPicPr>
          <p:nvPr/>
        </p:nvPicPr>
        <p:blipFill>
          <a:blip r:embed="rId5"/>
          <a:srcRect/>
          <a:stretch>
            <a:fillRect/>
          </a:stretch>
        </p:blipFill>
        <p:spPr>
          <a:xfrm rot="-10800000">
            <a:off x="5373891" y="5097806"/>
            <a:ext cx="2594597" cy="2594597"/>
          </a:xfrm>
          <a:prstGeom prst="rect">
            <a:avLst/>
          </a:prstGeom>
        </p:spPr>
      </p:pic>
      <p:sp>
        <p:nvSpPr>
          <p:cNvPr id="14" name="AutoShape 14"/>
          <p:cNvSpPr/>
          <p:nvPr/>
        </p:nvSpPr>
        <p:spPr>
          <a:xfrm>
            <a:off x="0" y="5097806"/>
            <a:ext cx="5373891" cy="5189194"/>
          </a:xfrm>
          <a:prstGeom prst="rect">
            <a:avLst/>
          </a:prstGeom>
          <a:solidFill>
            <a:srgbClr val="642EC7"/>
          </a:solidFill>
        </p:spPr>
      </p:sp>
      <p:grpSp>
        <p:nvGrpSpPr>
          <p:cNvPr id="15" name="Group 15"/>
          <p:cNvGrpSpPr/>
          <p:nvPr/>
        </p:nvGrpSpPr>
        <p:grpSpPr>
          <a:xfrm>
            <a:off x="5373891" y="7692403"/>
            <a:ext cx="2594597" cy="2594597"/>
            <a:chOff x="0" y="0"/>
            <a:chExt cx="1913890" cy="1913890"/>
          </a:xfrm>
        </p:grpSpPr>
        <p:sp>
          <p:nvSpPr>
            <p:cNvPr id="16" name="Freeform 16"/>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1495"/>
            </a:solidFill>
          </p:spPr>
        </p:sp>
      </p:grpSp>
      <p:pic>
        <p:nvPicPr>
          <p:cNvPr id="17" name="Picture 17"/>
          <p:cNvPicPr>
            <a:picLocks noChangeAspect="1"/>
          </p:cNvPicPr>
          <p:nvPr/>
        </p:nvPicPr>
        <p:blipFill>
          <a:blip r:embed="rId6"/>
          <a:srcRect/>
          <a:stretch>
            <a:fillRect/>
          </a:stretch>
        </p:blipFill>
        <p:spPr>
          <a:xfrm>
            <a:off x="546627" y="2296336"/>
            <a:ext cx="2242341" cy="2242341"/>
          </a:xfrm>
          <a:prstGeom prst="rect">
            <a:avLst/>
          </a:prstGeom>
        </p:spPr>
      </p:pic>
      <p:sp>
        <p:nvSpPr>
          <p:cNvPr id="18" name="TextBox 18"/>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sp>
        <p:nvSpPr>
          <p:cNvPr id="7" name="TextBox 7"/>
          <p:cNvSpPr txBox="1"/>
          <p:nvPr/>
        </p:nvSpPr>
        <p:spPr>
          <a:xfrm>
            <a:off x="942975" y="2315783"/>
            <a:ext cx="13675096" cy="851332"/>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References - Code</a:t>
            </a:r>
          </a:p>
        </p:txBody>
      </p:sp>
      <p:pic>
        <p:nvPicPr>
          <p:cNvPr id="8" name="Picture 8"/>
          <p:cNvPicPr>
            <a:picLocks noChangeAspect="1"/>
          </p:cNvPicPr>
          <p:nvPr/>
        </p:nvPicPr>
        <p:blipFill>
          <a:blip r:embed="rId3"/>
          <a:srcRect/>
          <a:stretch>
            <a:fillRect/>
          </a:stretch>
        </p:blipFill>
        <p:spPr>
          <a:xfrm rot="-5400000">
            <a:off x="15319872" y="1748677"/>
            <a:ext cx="2968128" cy="2968128"/>
          </a:xfrm>
          <a:prstGeom prst="rect">
            <a:avLst/>
          </a:prstGeom>
        </p:spPr>
      </p:pic>
      <p:pic>
        <p:nvPicPr>
          <p:cNvPr id="9" name="Picture 9"/>
          <p:cNvPicPr>
            <a:picLocks noChangeAspect="1"/>
          </p:cNvPicPr>
          <p:nvPr/>
        </p:nvPicPr>
        <p:blipFill>
          <a:blip r:embed="rId4"/>
          <a:srcRect/>
          <a:stretch>
            <a:fillRect/>
          </a:stretch>
        </p:blipFill>
        <p:spPr>
          <a:xfrm>
            <a:off x="15319872" y="4716806"/>
            <a:ext cx="2946044" cy="2946044"/>
          </a:xfrm>
          <a:prstGeom prst="rect">
            <a:avLst/>
          </a:prstGeom>
        </p:spPr>
      </p:pic>
      <p:pic>
        <p:nvPicPr>
          <p:cNvPr id="10" name="Picture 10"/>
          <p:cNvPicPr>
            <a:picLocks noChangeAspect="1"/>
          </p:cNvPicPr>
          <p:nvPr/>
        </p:nvPicPr>
        <p:blipFill>
          <a:blip r:embed="rId5"/>
          <a:srcRect/>
          <a:stretch>
            <a:fillRect/>
          </a:stretch>
        </p:blipFill>
        <p:spPr>
          <a:xfrm rot="-10800000">
            <a:off x="15364040" y="7363040"/>
            <a:ext cx="2923960" cy="2923960"/>
          </a:xfrm>
          <a:prstGeom prst="rect">
            <a:avLst/>
          </a:prstGeom>
        </p:spPr>
      </p:pic>
      <p:sp>
        <p:nvSpPr>
          <p:cNvPr id="11" name="TextBox 11"/>
          <p:cNvSpPr txBox="1"/>
          <p:nvPr/>
        </p:nvSpPr>
        <p:spPr>
          <a:xfrm>
            <a:off x="990600" y="3162699"/>
            <a:ext cx="13976004" cy="6187081"/>
          </a:xfrm>
          <a:prstGeom prst="rect">
            <a:avLst/>
          </a:prstGeom>
        </p:spPr>
        <p:txBody>
          <a:bodyPr lIns="0" tIns="0" rIns="0" bIns="0" rtlCol="0" anchor="t">
            <a:spAutoFit/>
          </a:bodyPr>
          <a:lstStyle/>
          <a:p>
            <a:pPr>
              <a:lnSpc>
                <a:spcPts val="2723"/>
              </a:lnSpc>
            </a:pPr>
            <a:endParaRPr/>
          </a:p>
          <a:p>
            <a:pPr>
              <a:lnSpc>
                <a:spcPts val="2723"/>
              </a:lnSpc>
            </a:pPr>
            <a:r>
              <a:rPr lang="en-US" sz="1815">
                <a:solidFill>
                  <a:srgbClr val="FF1495"/>
                </a:solidFill>
                <a:latin typeface="Aileron Regular"/>
              </a:rPr>
              <a:t>https://www.geeksforgeeks.org/python-simple-registration-form-using-tkinter/</a:t>
            </a:r>
          </a:p>
          <a:p>
            <a:pPr>
              <a:lnSpc>
                <a:spcPts val="2723"/>
              </a:lnSpc>
            </a:pPr>
            <a:r>
              <a:rPr lang="en-US" sz="1815">
                <a:solidFill>
                  <a:srgbClr val="FF1495"/>
                </a:solidFill>
                <a:latin typeface="Aileron Regular"/>
              </a:rPr>
              <a:t>https://www.geeksforgeeks.org/python-tkinter-text-widget/</a:t>
            </a:r>
          </a:p>
          <a:p>
            <a:pPr>
              <a:lnSpc>
                <a:spcPts val="2723"/>
              </a:lnSpc>
            </a:pPr>
            <a:r>
              <a:rPr lang="en-US" sz="1815">
                <a:solidFill>
                  <a:srgbClr val="FF1495"/>
                </a:solidFill>
                <a:latin typeface="Aileron Regular"/>
              </a:rPr>
              <a:t>https://python-forum.io/Thread-Tkinter-Tkinter-Font-Color</a:t>
            </a:r>
          </a:p>
          <a:p>
            <a:pPr>
              <a:lnSpc>
                <a:spcPts val="2723"/>
              </a:lnSpc>
            </a:pPr>
            <a:r>
              <a:rPr lang="en-US" sz="1815">
                <a:solidFill>
                  <a:srgbClr val="FF1495"/>
                </a:solidFill>
                <a:latin typeface="Aileron Regular"/>
              </a:rPr>
              <a:t>https://docs.python.org/3/library/tkinter.ttk.html</a:t>
            </a:r>
          </a:p>
          <a:p>
            <a:pPr>
              <a:lnSpc>
                <a:spcPts val="2723"/>
              </a:lnSpc>
            </a:pPr>
            <a:r>
              <a:rPr lang="en-US" sz="1815">
                <a:solidFill>
                  <a:srgbClr val="FF1495"/>
                </a:solidFill>
                <a:latin typeface="Aileron Regular"/>
              </a:rPr>
              <a:t>http://effbot.org/tkinterbook/listbox.html#:~:text=The%20Listbox%20widget%20is%20a,more%20alternatives%20from%20the%20list.</a:t>
            </a:r>
          </a:p>
          <a:p>
            <a:pPr>
              <a:lnSpc>
                <a:spcPts val="2723"/>
              </a:lnSpc>
            </a:pPr>
            <a:r>
              <a:rPr lang="en-US" sz="1815">
                <a:solidFill>
                  <a:srgbClr val="FF1495"/>
                </a:solidFill>
                <a:latin typeface="Aileron Regular"/>
              </a:rPr>
              <a:t>https://subscription.packtpub.com/book/web_development/9781788622301/1/ch01lvl1sec19/displaying-a-list-of-items</a:t>
            </a:r>
          </a:p>
          <a:p>
            <a:pPr>
              <a:lnSpc>
                <a:spcPts val="2723"/>
              </a:lnSpc>
            </a:pPr>
            <a:r>
              <a:rPr lang="en-US" sz="1815">
                <a:solidFill>
                  <a:srgbClr val="FF1495"/>
                </a:solidFill>
                <a:latin typeface="Aileron Regular"/>
              </a:rPr>
              <a:t>https://www.geeksforgeeks.org/python-binding-function-in-tkinter/</a:t>
            </a:r>
          </a:p>
          <a:p>
            <a:pPr>
              <a:lnSpc>
                <a:spcPts val="2723"/>
              </a:lnSpc>
            </a:pPr>
            <a:r>
              <a:rPr lang="en-US" sz="1815">
                <a:solidFill>
                  <a:srgbClr val="FF1495"/>
                </a:solidFill>
                <a:latin typeface="Aileron Regular"/>
              </a:rPr>
              <a:t>https://https://pythonexamples.org/python-tkinter-set-window-size/</a:t>
            </a:r>
          </a:p>
          <a:p>
            <a:pPr>
              <a:lnSpc>
                <a:spcPts val="2723"/>
              </a:lnSpc>
            </a:pPr>
            <a:r>
              <a:rPr lang="en-US" sz="1815">
                <a:solidFill>
                  <a:srgbClr val="FF1495"/>
                </a:solidFill>
                <a:latin typeface="Aileron Regular"/>
              </a:rPr>
              <a:t>https://effbot.org/tkinterbook/place.htm</a:t>
            </a:r>
          </a:p>
          <a:p>
            <a:pPr>
              <a:lnSpc>
                <a:spcPts val="2723"/>
              </a:lnSpc>
            </a:pPr>
            <a:r>
              <a:rPr lang="en-US" sz="1815">
                <a:solidFill>
                  <a:srgbClr val="FF1495"/>
                </a:solidFill>
                <a:latin typeface="Aileron Regular"/>
              </a:rPr>
              <a:t>datatofish.com/entry-box-tkinter/</a:t>
            </a:r>
          </a:p>
          <a:p>
            <a:pPr>
              <a:lnSpc>
                <a:spcPts val="2723"/>
              </a:lnSpc>
            </a:pPr>
            <a:r>
              <a:rPr lang="en-US" sz="1815">
                <a:solidFill>
                  <a:srgbClr val="FF1495"/>
                </a:solidFill>
                <a:latin typeface="Aileron Regular"/>
              </a:rPr>
              <a:t>https://www.geeksforgeeks.org/python-place-method-in-tkinter/</a:t>
            </a:r>
          </a:p>
          <a:p>
            <a:pPr>
              <a:lnSpc>
                <a:spcPts val="2723"/>
              </a:lnSpc>
            </a:pPr>
            <a:r>
              <a:rPr lang="en-US" sz="1815">
                <a:solidFill>
                  <a:srgbClr val="FF1495"/>
                </a:solidFill>
                <a:latin typeface="Aileron Regular"/>
              </a:rPr>
              <a:t>https://yagisanatode.com/2018/02/23/how-do-i-change-the-size-and-position-of-the-main-window-in-tkinter-and-python-3/</a:t>
            </a:r>
          </a:p>
          <a:p>
            <a:pPr>
              <a:lnSpc>
                <a:spcPts val="2723"/>
              </a:lnSpc>
            </a:pPr>
            <a:r>
              <a:rPr lang="en-US" sz="1815">
                <a:solidFill>
                  <a:srgbClr val="FF1495"/>
                </a:solidFill>
                <a:latin typeface="Aileron Regular"/>
              </a:rPr>
              <a:t>https://effbot.org/tkinterbook/button.htm</a:t>
            </a:r>
          </a:p>
          <a:p>
            <a:pPr>
              <a:lnSpc>
                <a:spcPts val="2723"/>
              </a:lnSpc>
            </a:pPr>
            <a:r>
              <a:rPr lang="en-US" sz="1815">
                <a:solidFill>
                  <a:srgbClr val="FF1495"/>
                </a:solidFill>
                <a:latin typeface="Aileron Regular"/>
              </a:rPr>
              <a:t>https://www.geeksforgeeks.org/python-gui-tkinter/</a:t>
            </a:r>
          </a:p>
          <a:p>
            <a:pPr>
              <a:lnSpc>
                <a:spcPts val="2723"/>
              </a:lnSpc>
            </a:pPr>
            <a:r>
              <a:rPr lang="en-US" sz="1815">
                <a:solidFill>
                  <a:srgbClr val="FF1495"/>
                </a:solidFill>
                <a:latin typeface="Aileron Regular"/>
              </a:rPr>
              <a:t>Lectures from the course 'Data Structures &amp; Algorithm Overflow: Various coding glitches were sorted out through this.</a:t>
            </a:r>
          </a:p>
          <a:p>
            <a:pPr>
              <a:lnSpc>
                <a:spcPts val="2723"/>
              </a:lnSpc>
            </a:pPr>
            <a:endParaRPr lang="en-US" sz="1815">
              <a:solidFill>
                <a:srgbClr val="FF1495"/>
              </a:solidFill>
              <a:latin typeface="Aileron Regular"/>
            </a:endParaRPr>
          </a:p>
          <a:p>
            <a:pPr algn="l">
              <a:lnSpc>
                <a:spcPts val="2723"/>
              </a:lnSpc>
            </a:pPr>
            <a:endParaRPr lang="en-US" sz="1815">
              <a:solidFill>
                <a:srgbClr val="FF1495"/>
              </a:solidFill>
              <a:latin typeface="Aileron Regular"/>
            </a:endParaRPr>
          </a:p>
        </p:txBody>
      </p:sp>
      <p:sp>
        <p:nvSpPr>
          <p:cNvPr id="12" name="TextBox 12"/>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sp>
        <p:nvSpPr>
          <p:cNvPr id="7" name="TextBox 7"/>
          <p:cNvSpPr txBox="1"/>
          <p:nvPr/>
        </p:nvSpPr>
        <p:spPr>
          <a:xfrm>
            <a:off x="942975" y="2315783"/>
            <a:ext cx="13675096" cy="851332"/>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References - Documentation</a:t>
            </a:r>
          </a:p>
        </p:txBody>
      </p:sp>
      <p:pic>
        <p:nvPicPr>
          <p:cNvPr id="8" name="Picture 8"/>
          <p:cNvPicPr>
            <a:picLocks noChangeAspect="1"/>
          </p:cNvPicPr>
          <p:nvPr/>
        </p:nvPicPr>
        <p:blipFill>
          <a:blip r:embed="rId3"/>
          <a:srcRect/>
          <a:stretch>
            <a:fillRect/>
          </a:stretch>
        </p:blipFill>
        <p:spPr>
          <a:xfrm rot="-5400000">
            <a:off x="15319872" y="1748677"/>
            <a:ext cx="2968128" cy="2968128"/>
          </a:xfrm>
          <a:prstGeom prst="rect">
            <a:avLst/>
          </a:prstGeom>
        </p:spPr>
      </p:pic>
      <p:pic>
        <p:nvPicPr>
          <p:cNvPr id="9" name="Picture 9"/>
          <p:cNvPicPr>
            <a:picLocks noChangeAspect="1"/>
          </p:cNvPicPr>
          <p:nvPr/>
        </p:nvPicPr>
        <p:blipFill>
          <a:blip r:embed="rId4"/>
          <a:srcRect/>
          <a:stretch>
            <a:fillRect/>
          </a:stretch>
        </p:blipFill>
        <p:spPr>
          <a:xfrm>
            <a:off x="15319872" y="4716806"/>
            <a:ext cx="2946044" cy="2946044"/>
          </a:xfrm>
          <a:prstGeom prst="rect">
            <a:avLst/>
          </a:prstGeom>
        </p:spPr>
      </p:pic>
      <p:pic>
        <p:nvPicPr>
          <p:cNvPr id="10" name="Picture 10"/>
          <p:cNvPicPr>
            <a:picLocks noChangeAspect="1"/>
          </p:cNvPicPr>
          <p:nvPr/>
        </p:nvPicPr>
        <p:blipFill>
          <a:blip r:embed="rId5"/>
          <a:srcRect/>
          <a:stretch>
            <a:fillRect/>
          </a:stretch>
        </p:blipFill>
        <p:spPr>
          <a:xfrm rot="-10800000">
            <a:off x="15364040" y="7363040"/>
            <a:ext cx="2923960" cy="2923960"/>
          </a:xfrm>
          <a:prstGeom prst="rect">
            <a:avLst/>
          </a:prstGeom>
        </p:spPr>
      </p:pic>
      <p:sp>
        <p:nvSpPr>
          <p:cNvPr id="11" name="TextBox 11"/>
          <p:cNvSpPr txBox="1"/>
          <p:nvPr/>
        </p:nvSpPr>
        <p:spPr>
          <a:xfrm>
            <a:off x="990600" y="3162699"/>
            <a:ext cx="13976004" cy="3087522"/>
          </a:xfrm>
          <a:prstGeom prst="rect">
            <a:avLst/>
          </a:prstGeom>
        </p:spPr>
        <p:txBody>
          <a:bodyPr lIns="0" tIns="0" rIns="0" bIns="0" rtlCol="0" anchor="t">
            <a:spAutoFit/>
          </a:bodyPr>
          <a:lstStyle/>
          <a:p>
            <a:pPr>
              <a:lnSpc>
                <a:spcPts val="2723"/>
              </a:lnSpc>
            </a:pPr>
            <a:endParaRPr/>
          </a:p>
          <a:p>
            <a:pPr>
              <a:lnSpc>
                <a:spcPts val="2723"/>
              </a:lnSpc>
            </a:pPr>
            <a:r>
              <a:rPr lang="en-US" sz="1815">
                <a:solidFill>
                  <a:srgbClr val="FF1495"/>
                </a:solidFill>
                <a:latin typeface="Aileron Regular"/>
              </a:rPr>
              <a:t>https://stackoverflow.com/questions/58792963/time-complexity-for-adding-elements-to-list-vs-set-in-python#:~:text=The%20time%20complexity%20for%20appending,array%20that%20the%20data%20is</a:t>
            </a:r>
          </a:p>
          <a:p>
            <a:pPr>
              <a:lnSpc>
                <a:spcPts val="2723"/>
              </a:lnSpc>
            </a:pPr>
            <a:endParaRPr lang="en-US" sz="1815">
              <a:solidFill>
                <a:srgbClr val="FF1495"/>
              </a:solidFill>
              <a:latin typeface="Aileron Regular"/>
            </a:endParaRPr>
          </a:p>
          <a:p>
            <a:pPr>
              <a:lnSpc>
                <a:spcPts val="2723"/>
              </a:lnSpc>
            </a:pPr>
            <a:r>
              <a:rPr lang="en-US" sz="1815">
                <a:solidFill>
                  <a:srgbClr val="FF1495"/>
                </a:solidFill>
                <a:latin typeface="Aileron Regular"/>
              </a:rPr>
              <a:t>https://en.wikipedia.org/wiki/Quicksort#/media/File:Sorting_quicksort_anim.gif</a:t>
            </a:r>
          </a:p>
          <a:p>
            <a:pPr>
              <a:lnSpc>
                <a:spcPts val="2723"/>
              </a:lnSpc>
            </a:pPr>
            <a:endParaRPr lang="en-US" sz="1815">
              <a:solidFill>
                <a:srgbClr val="FF1495"/>
              </a:solidFill>
              <a:latin typeface="Aileron Regular"/>
            </a:endParaRPr>
          </a:p>
          <a:p>
            <a:pPr>
              <a:lnSpc>
                <a:spcPts val="2723"/>
              </a:lnSpc>
            </a:pPr>
            <a:r>
              <a:rPr lang="en-US" sz="1815">
                <a:solidFill>
                  <a:srgbClr val="FF1495"/>
                </a:solidFill>
                <a:latin typeface="Aileron Regular"/>
              </a:rPr>
              <a:t>https://www.khanacademy.org/computing/computer-science/algorithms/quick-sort/a/analysis-of-quicksor</a:t>
            </a:r>
          </a:p>
          <a:p>
            <a:pPr>
              <a:lnSpc>
                <a:spcPts val="2723"/>
              </a:lnSpc>
            </a:pPr>
            <a:endParaRPr lang="en-US" sz="1815">
              <a:solidFill>
                <a:srgbClr val="FF1495"/>
              </a:solidFill>
              <a:latin typeface="Aileron Regular"/>
            </a:endParaRPr>
          </a:p>
          <a:p>
            <a:pPr algn="l">
              <a:lnSpc>
                <a:spcPts val="2723"/>
              </a:lnSpc>
            </a:pPr>
            <a:r>
              <a:rPr lang="en-US" sz="1815">
                <a:solidFill>
                  <a:srgbClr val="FF1495"/>
                </a:solidFill>
                <a:latin typeface="Aileron Regular"/>
              </a:rPr>
              <a:t>https://www.khanacademy.org/computing/computer-science/algorithms/binary-search/a/running-time-of-binary-search</a:t>
            </a:r>
          </a:p>
        </p:txBody>
      </p:sp>
      <p:sp>
        <p:nvSpPr>
          <p:cNvPr id="12" name="TextBox 12"/>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014046" y="6013046"/>
            <a:ext cx="4273954" cy="4273954"/>
          </a:xfrm>
          <a:prstGeom prst="rect">
            <a:avLst/>
          </a:prstGeom>
          <a:solidFill>
            <a:srgbClr val="FFDE59"/>
          </a:solidFill>
        </p:spPr>
      </p:sp>
      <p:pic>
        <p:nvPicPr>
          <p:cNvPr id="3" name="Picture 3"/>
          <p:cNvPicPr>
            <a:picLocks noChangeAspect="1"/>
          </p:cNvPicPr>
          <p:nvPr/>
        </p:nvPicPr>
        <p:blipFill>
          <a:blip r:embed="rId2"/>
          <a:srcRect/>
          <a:stretch>
            <a:fillRect/>
          </a:stretch>
        </p:blipFill>
        <p:spPr>
          <a:xfrm rot="5400000">
            <a:off x="9740093" y="6013046"/>
            <a:ext cx="4273954" cy="4273954"/>
          </a:xfrm>
          <a:prstGeom prst="rect">
            <a:avLst/>
          </a:prstGeom>
        </p:spPr>
      </p:pic>
      <p:pic>
        <p:nvPicPr>
          <p:cNvPr id="4" name="Picture 4"/>
          <p:cNvPicPr>
            <a:picLocks noChangeAspect="1"/>
          </p:cNvPicPr>
          <p:nvPr/>
        </p:nvPicPr>
        <p:blipFill>
          <a:blip r:embed="rId3"/>
          <a:srcRect/>
          <a:stretch>
            <a:fillRect/>
          </a:stretch>
        </p:blipFill>
        <p:spPr>
          <a:xfrm>
            <a:off x="14014046" y="6013046"/>
            <a:ext cx="4273954" cy="4273954"/>
          </a:xfrm>
          <a:prstGeom prst="rect">
            <a:avLst/>
          </a:prstGeom>
        </p:spPr>
      </p:pic>
      <p:sp>
        <p:nvSpPr>
          <p:cNvPr id="5" name="AutoShape 5"/>
          <p:cNvSpPr/>
          <p:nvPr/>
        </p:nvSpPr>
        <p:spPr>
          <a:xfrm>
            <a:off x="0" y="1739093"/>
            <a:ext cx="18288000" cy="9585"/>
          </a:xfrm>
          <a:prstGeom prst="rect">
            <a:avLst/>
          </a:prstGeom>
          <a:solidFill>
            <a:srgbClr val="000000"/>
          </a:solidFill>
        </p:spPr>
      </p:sp>
      <p:grpSp>
        <p:nvGrpSpPr>
          <p:cNvPr id="6" name="Group 6"/>
          <p:cNvGrpSpPr/>
          <p:nvPr/>
        </p:nvGrpSpPr>
        <p:grpSpPr>
          <a:xfrm>
            <a:off x="1028700" y="2938054"/>
            <a:ext cx="6851764" cy="1876030"/>
            <a:chOff x="0" y="0"/>
            <a:chExt cx="9135686" cy="2501373"/>
          </a:xfrm>
        </p:grpSpPr>
        <p:sp>
          <p:nvSpPr>
            <p:cNvPr id="7" name="TextBox 7"/>
            <p:cNvSpPr txBox="1"/>
            <p:nvPr/>
          </p:nvSpPr>
          <p:spPr>
            <a:xfrm>
              <a:off x="0" y="133350"/>
              <a:ext cx="9135686" cy="1326116"/>
            </a:xfrm>
            <a:prstGeom prst="rect">
              <a:avLst/>
            </a:prstGeom>
          </p:spPr>
          <p:txBody>
            <a:bodyPr lIns="0" tIns="0" rIns="0" bIns="0" rtlCol="0" anchor="t">
              <a:spAutoFit/>
            </a:bodyPr>
            <a:lstStyle/>
            <a:p>
              <a:pPr marL="0" lvl="0" indent="0" algn="l">
                <a:lnSpc>
                  <a:spcPts val="7128"/>
                </a:lnSpc>
                <a:spcBef>
                  <a:spcPct val="0"/>
                </a:spcBef>
              </a:pPr>
              <a:r>
                <a:rPr lang="en-US" sz="7200">
                  <a:solidFill>
                    <a:srgbClr val="343434"/>
                  </a:solidFill>
                  <a:latin typeface="Aileron Heavy"/>
                </a:rPr>
                <a:t>Got</a:t>
              </a:r>
              <a:r>
                <a:rPr lang="en-US" sz="7200" u="none">
                  <a:solidFill>
                    <a:srgbClr val="343434"/>
                  </a:solidFill>
                  <a:latin typeface="Aileron Heavy"/>
                </a:rPr>
                <a:t> questions?</a:t>
              </a:r>
            </a:p>
          </p:txBody>
        </p:sp>
        <p:sp>
          <p:nvSpPr>
            <p:cNvPr id="8" name="TextBox 8"/>
            <p:cNvSpPr txBox="1"/>
            <p:nvPr/>
          </p:nvSpPr>
          <p:spPr>
            <a:xfrm>
              <a:off x="0" y="1973435"/>
              <a:ext cx="7823200" cy="527939"/>
            </a:xfrm>
            <a:prstGeom prst="rect">
              <a:avLst/>
            </a:prstGeom>
          </p:spPr>
          <p:txBody>
            <a:bodyPr lIns="0" tIns="0" rIns="0" bIns="0" rtlCol="0" anchor="t">
              <a:spAutoFit/>
            </a:bodyPr>
            <a:lstStyle/>
            <a:p>
              <a:pPr marL="0" lvl="0" indent="0">
                <a:lnSpc>
                  <a:spcPts val="3359"/>
                </a:lnSpc>
              </a:pPr>
              <a:endParaRPr/>
            </a:p>
          </p:txBody>
        </p:sp>
      </p:grpSp>
      <p:pic>
        <p:nvPicPr>
          <p:cNvPr id="9" name="Picture 9"/>
          <p:cNvPicPr>
            <a:picLocks noChangeAspect="1"/>
          </p:cNvPicPr>
          <p:nvPr/>
        </p:nvPicPr>
        <p:blipFill>
          <a:blip r:embed="rId4"/>
          <a:srcRect/>
          <a:stretch>
            <a:fillRect/>
          </a:stretch>
        </p:blipFill>
        <p:spPr>
          <a:xfrm>
            <a:off x="780981" y="664746"/>
            <a:ext cx="495437" cy="461207"/>
          </a:xfrm>
          <a:prstGeom prst="rect">
            <a:avLst/>
          </a:prstGeom>
        </p:spPr>
      </p:pic>
      <p:sp>
        <p:nvSpPr>
          <p:cNvPr id="10" name="TextBox 10"/>
          <p:cNvSpPr txBox="1"/>
          <p:nvPr/>
        </p:nvSpPr>
        <p:spPr>
          <a:xfrm>
            <a:off x="11489038" y="701801"/>
            <a:ext cx="5031162"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NEW </a:t>
            </a:r>
            <a:r>
              <a:rPr lang="en-US" sz="1800" u="none">
                <a:solidFill>
                  <a:srgbClr val="343434"/>
                </a:solidFill>
                <a:latin typeface="Aileron Regular"/>
              </a:rPr>
              <a:t>HIRE RESOURCES</a:t>
            </a:r>
          </a:p>
        </p:txBody>
      </p:sp>
      <p:grpSp>
        <p:nvGrpSpPr>
          <p:cNvPr id="11" name="Group 11"/>
          <p:cNvGrpSpPr/>
          <p:nvPr/>
        </p:nvGrpSpPr>
        <p:grpSpPr>
          <a:xfrm>
            <a:off x="16898362" y="816736"/>
            <a:ext cx="360938" cy="157229"/>
            <a:chOff x="0" y="0"/>
            <a:chExt cx="1166179" cy="508000"/>
          </a:xfrm>
        </p:grpSpPr>
        <p:sp>
          <p:nvSpPr>
            <p:cNvPr id="12" name="Freeform 12"/>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13" name="Freeform 13"/>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14" name="Picture 14"/>
          <p:cNvPicPr>
            <a:picLocks noChangeAspect="1"/>
          </p:cNvPicPr>
          <p:nvPr/>
        </p:nvPicPr>
        <p:blipFill>
          <a:blip r:embed="rId5"/>
          <a:srcRect/>
          <a:stretch>
            <a:fillRect/>
          </a:stretch>
        </p:blipFill>
        <p:spPr>
          <a:xfrm>
            <a:off x="14014046" y="1739093"/>
            <a:ext cx="4273954" cy="4273954"/>
          </a:xfrm>
          <a:prstGeom prst="rect">
            <a:avLst/>
          </a:prstGeom>
        </p:spPr>
      </p:pic>
      <p:grpSp>
        <p:nvGrpSpPr>
          <p:cNvPr id="15" name="Group 15"/>
          <p:cNvGrpSpPr/>
          <p:nvPr/>
        </p:nvGrpSpPr>
        <p:grpSpPr>
          <a:xfrm>
            <a:off x="1028700" y="7212008"/>
            <a:ext cx="6851764" cy="1876030"/>
            <a:chOff x="0" y="0"/>
            <a:chExt cx="9135686" cy="2501373"/>
          </a:xfrm>
        </p:grpSpPr>
        <p:sp>
          <p:nvSpPr>
            <p:cNvPr id="16" name="TextBox 16"/>
            <p:cNvSpPr txBox="1"/>
            <p:nvPr/>
          </p:nvSpPr>
          <p:spPr>
            <a:xfrm>
              <a:off x="0" y="133350"/>
              <a:ext cx="9135686" cy="1326116"/>
            </a:xfrm>
            <a:prstGeom prst="rect">
              <a:avLst/>
            </a:prstGeom>
          </p:spPr>
          <p:txBody>
            <a:bodyPr lIns="0" tIns="0" rIns="0" bIns="0" rtlCol="0" anchor="t">
              <a:spAutoFit/>
            </a:bodyPr>
            <a:lstStyle/>
            <a:p>
              <a:pPr marL="0" lvl="0" indent="0" algn="l">
                <a:lnSpc>
                  <a:spcPts val="7128"/>
                </a:lnSpc>
                <a:spcBef>
                  <a:spcPct val="0"/>
                </a:spcBef>
              </a:pPr>
              <a:r>
                <a:rPr lang="en-US" sz="7200">
                  <a:solidFill>
                    <a:srgbClr val="FF1495"/>
                  </a:solidFill>
                  <a:latin typeface="Aileron Heavy"/>
                </a:rPr>
                <a:t>Thank you !</a:t>
              </a:r>
            </a:p>
          </p:txBody>
        </p:sp>
        <p:sp>
          <p:nvSpPr>
            <p:cNvPr id="17" name="TextBox 17"/>
            <p:cNvSpPr txBox="1"/>
            <p:nvPr/>
          </p:nvSpPr>
          <p:spPr>
            <a:xfrm>
              <a:off x="0" y="1973435"/>
              <a:ext cx="7823200" cy="527939"/>
            </a:xfrm>
            <a:prstGeom prst="rect">
              <a:avLst/>
            </a:prstGeom>
          </p:spPr>
          <p:txBody>
            <a:bodyPr lIns="0" tIns="0" rIns="0" bIns="0" rtlCol="0" anchor="t">
              <a:spAutoFit/>
            </a:bodyPr>
            <a:lstStyle/>
            <a:p>
              <a:pPr marL="0" lvl="0" indent="0">
                <a:lnSpc>
                  <a:spcPts val="33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pic>
        <p:nvPicPr>
          <p:cNvPr id="7" name="Picture 7"/>
          <p:cNvPicPr>
            <a:picLocks noChangeAspect="1"/>
          </p:cNvPicPr>
          <p:nvPr/>
        </p:nvPicPr>
        <p:blipFill>
          <a:blip r:embed="rId3"/>
          <a:srcRect/>
          <a:stretch>
            <a:fillRect/>
          </a:stretch>
        </p:blipFill>
        <p:spPr>
          <a:xfrm rot="-5400000">
            <a:off x="15319872" y="1748677"/>
            <a:ext cx="2968128" cy="2968128"/>
          </a:xfrm>
          <a:prstGeom prst="rect">
            <a:avLst/>
          </a:prstGeom>
        </p:spPr>
      </p:pic>
      <p:pic>
        <p:nvPicPr>
          <p:cNvPr id="8" name="Picture 8"/>
          <p:cNvPicPr>
            <a:picLocks noChangeAspect="1"/>
          </p:cNvPicPr>
          <p:nvPr/>
        </p:nvPicPr>
        <p:blipFill>
          <a:blip r:embed="rId4"/>
          <a:srcRect l="17557" t="23443" r="20448" b="37411"/>
          <a:stretch>
            <a:fillRect/>
          </a:stretch>
        </p:blipFill>
        <p:spPr>
          <a:xfrm>
            <a:off x="9471952" y="4716806"/>
            <a:ext cx="5892088" cy="5570194"/>
          </a:xfrm>
          <a:prstGeom prst="rect">
            <a:avLst/>
          </a:prstGeom>
        </p:spPr>
      </p:pic>
      <p:pic>
        <p:nvPicPr>
          <p:cNvPr id="9" name="Picture 9"/>
          <p:cNvPicPr>
            <a:picLocks noChangeAspect="1"/>
          </p:cNvPicPr>
          <p:nvPr/>
        </p:nvPicPr>
        <p:blipFill>
          <a:blip r:embed="rId5"/>
          <a:srcRect/>
          <a:stretch>
            <a:fillRect/>
          </a:stretch>
        </p:blipFill>
        <p:spPr>
          <a:xfrm>
            <a:off x="12395912" y="1763546"/>
            <a:ext cx="2946044" cy="2946044"/>
          </a:xfrm>
          <a:prstGeom prst="rect">
            <a:avLst/>
          </a:prstGeom>
        </p:spPr>
      </p:pic>
      <p:pic>
        <p:nvPicPr>
          <p:cNvPr id="10" name="Picture 10"/>
          <p:cNvPicPr>
            <a:picLocks noChangeAspect="1"/>
          </p:cNvPicPr>
          <p:nvPr/>
        </p:nvPicPr>
        <p:blipFill>
          <a:blip r:embed="rId6"/>
          <a:srcRect/>
          <a:stretch>
            <a:fillRect/>
          </a:stretch>
        </p:blipFill>
        <p:spPr>
          <a:xfrm rot="-10800000">
            <a:off x="15364040" y="7363040"/>
            <a:ext cx="2923960" cy="2923960"/>
          </a:xfrm>
          <a:prstGeom prst="rect">
            <a:avLst/>
          </a:prstGeom>
        </p:spPr>
      </p:pic>
      <p:pic>
        <p:nvPicPr>
          <p:cNvPr id="11" name="Picture 11"/>
          <p:cNvPicPr>
            <a:picLocks noChangeAspect="1"/>
          </p:cNvPicPr>
          <p:nvPr/>
        </p:nvPicPr>
        <p:blipFill>
          <a:blip r:embed="rId7"/>
          <a:srcRect l="30947" r="643"/>
          <a:stretch>
            <a:fillRect/>
          </a:stretch>
        </p:blipFill>
        <p:spPr>
          <a:xfrm>
            <a:off x="9471952" y="4687851"/>
            <a:ext cx="5892088" cy="5742024"/>
          </a:xfrm>
          <a:prstGeom prst="rect">
            <a:avLst/>
          </a:prstGeom>
        </p:spPr>
      </p:pic>
      <p:grpSp>
        <p:nvGrpSpPr>
          <p:cNvPr id="12" name="Group 12"/>
          <p:cNvGrpSpPr/>
          <p:nvPr/>
        </p:nvGrpSpPr>
        <p:grpSpPr>
          <a:xfrm>
            <a:off x="1028700" y="2477708"/>
            <a:ext cx="7315200" cy="6467176"/>
            <a:chOff x="0" y="0"/>
            <a:chExt cx="9753600" cy="8622901"/>
          </a:xfrm>
        </p:grpSpPr>
        <p:sp>
          <p:nvSpPr>
            <p:cNvPr id="13" name="TextBox 13"/>
            <p:cNvSpPr txBox="1"/>
            <p:nvPr/>
          </p:nvSpPr>
          <p:spPr>
            <a:xfrm>
              <a:off x="0" y="123825"/>
              <a:ext cx="9753600"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Starter Idea</a:t>
              </a:r>
            </a:p>
          </p:txBody>
        </p:sp>
        <p:sp>
          <p:nvSpPr>
            <p:cNvPr id="14" name="TextBox 14"/>
            <p:cNvSpPr txBox="1"/>
            <p:nvPr/>
          </p:nvSpPr>
          <p:spPr>
            <a:xfrm>
              <a:off x="0" y="3038843"/>
              <a:ext cx="9753600" cy="866526"/>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This p</a:t>
              </a:r>
              <a:r>
                <a:rPr lang="en-US" sz="1799" u="none">
                  <a:solidFill>
                    <a:srgbClr val="343434"/>
                  </a:solidFill>
                  <a:latin typeface="Aileron Regular"/>
                </a:rPr>
                <a:t>roject is aimed to create a task management software that could help in an efficient planning of tasks, reminders and idea generation.</a:t>
              </a:r>
            </a:p>
          </p:txBody>
        </p:sp>
        <p:sp>
          <p:nvSpPr>
            <p:cNvPr id="15" name="TextBox 15"/>
            <p:cNvSpPr txBox="1"/>
            <p:nvPr/>
          </p:nvSpPr>
          <p:spPr>
            <a:xfrm>
              <a:off x="0" y="2434139"/>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Basic Thought</a:t>
              </a:r>
            </a:p>
          </p:txBody>
        </p:sp>
        <p:sp>
          <p:nvSpPr>
            <p:cNvPr id="16" name="TextBox 16"/>
            <p:cNvSpPr txBox="1"/>
            <p:nvPr/>
          </p:nvSpPr>
          <p:spPr>
            <a:xfrm>
              <a:off x="0" y="4942439"/>
              <a:ext cx="9753600" cy="866526"/>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Th</a:t>
              </a:r>
              <a:r>
                <a:rPr lang="en-US" sz="1799" u="none">
                  <a:solidFill>
                    <a:srgbClr val="343434"/>
                  </a:solidFill>
                  <a:latin typeface="Aileron Regular"/>
                </a:rPr>
                <a:t>e tentative duration for this project will be 2 months,which will cover code fragmentation, debugging, application of GUI and finalization.</a:t>
              </a:r>
            </a:p>
          </p:txBody>
        </p:sp>
        <p:sp>
          <p:nvSpPr>
            <p:cNvPr id="17" name="TextBox 17"/>
            <p:cNvSpPr txBox="1"/>
            <p:nvPr/>
          </p:nvSpPr>
          <p:spPr>
            <a:xfrm>
              <a:off x="0" y="4337734"/>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Duration</a:t>
              </a:r>
            </a:p>
          </p:txBody>
        </p:sp>
        <p:sp>
          <p:nvSpPr>
            <p:cNvPr id="18" name="TextBox 18"/>
            <p:cNvSpPr txBox="1"/>
            <p:nvPr/>
          </p:nvSpPr>
          <p:spPr>
            <a:xfrm>
              <a:off x="0" y="6846034"/>
              <a:ext cx="9753600" cy="1776867"/>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This project will be executed by the use of different data structures that include but not limit to; queues(priority queue, circular queue), stacks, dictionaries and lists. It will also involve different sorting and searching algorithms that we worked upon, in the course.</a:t>
              </a:r>
            </a:p>
          </p:txBody>
        </p:sp>
        <p:sp>
          <p:nvSpPr>
            <p:cNvPr id="19" name="TextBox 19"/>
            <p:cNvSpPr txBox="1"/>
            <p:nvPr/>
          </p:nvSpPr>
          <p:spPr>
            <a:xfrm>
              <a:off x="0" y="6241330"/>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Structure</a:t>
              </a:r>
            </a:p>
          </p:txBody>
        </p:sp>
      </p:grpSp>
      <p:sp>
        <p:nvSpPr>
          <p:cNvPr id="20" name="TextBox 20"/>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pic>
        <p:nvPicPr>
          <p:cNvPr id="7" name="Picture 7"/>
          <p:cNvPicPr>
            <a:picLocks noChangeAspect="1"/>
          </p:cNvPicPr>
          <p:nvPr/>
        </p:nvPicPr>
        <p:blipFill>
          <a:blip r:embed="rId3"/>
          <a:srcRect/>
          <a:stretch>
            <a:fillRect/>
          </a:stretch>
        </p:blipFill>
        <p:spPr>
          <a:xfrm rot="-5400000">
            <a:off x="5847919" y="1748677"/>
            <a:ext cx="2968128" cy="2968128"/>
          </a:xfrm>
          <a:prstGeom prst="rect">
            <a:avLst/>
          </a:prstGeom>
        </p:spPr>
      </p:pic>
      <p:pic>
        <p:nvPicPr>
          <p:cNvPr id="8" name="Picture 8"/>
          <p:cNvPicPr>
            <a:picLocks noChangeAspect="1"/>
          </p:cNvPicPr>
          <p:nvPr/>
        </p:nvPicPr>
        <p:blipFill>
          <a:blip r:embed="rId4"/>
          <a:srcRect l="17557" t="23443" r="20448" b="37411"/>
          <a:stretch>
            <a:fillRect/>
          </a:stretch>
        </p:blipFill>
        <p:spPr>
          <a:xfrm>
            <a:off x="0" y="4716806"/>
            <a:ext cx="5892088" cy="5570194"/>
          </a:xfrm>
          <a:prstGeom prst="rect">
            <a:avLst/>
          </a:prstGeom>
        </p:spPr>
      </p:pic>
      <p:pic>
        <p:nvPicPr>
          <p:cNvPr id="9" name="Picture 9"/>
          <p:cNvPicPr>
            <a:picLocks noChangeAspect="1"/>
          </p:cNvPicPr>
          <p:nvPr/>
        </p:nvPicPr>
        <p:blipFill>
          <a:blip r:embed="rId5"/>
          <a:srcRect/>
          <a:stretch>
            <a:fillRect/>
          </a:stretch>
        </p:blipFill>
        <p:spPr>
          <a:xfrm>
            <a:off x="2923960" y="1763546"/>
            <a:ext cx="2946044" cy="2946044"/>
          </a:xfrm>
          <a:prstGeom prst="rect">
            <a:avLst/>
          </a:prstGeom>
        </p:spPr>
      </p:pic>
      <p:pic>
        <p:nvPicPr>
          <p:cNvPr id="10" name="Picture 10"/>
          <p:cNvPicPr>
            <a:picLocks noChangeAspect="1"/>
          </p:cNvPicPr>
          <p:nvPr/>
        </p:nvPicPr>
        <p:blipFill>
          <a:blip r:embed="rId6"/>
          <a:srcRect/>
          <a:stretch>
            <a:fillRect/>
          </a:stretch>
        </p:blipFill>
        <p:spPr>
          <a:xfrm rot="-10800000">
            <a:off x="5892088" y="7363040"/>
            <a:ext cx="2923960" cy="2923960"/>
          </a:xfrm>
          <a:prstGeom prst="rect">
            <a:avLst/>
          </a:prstGeom>
        </p:spPr>
      </p:pic>
      <p:pic>
        <p:nvPicPr>
          <p:cNvPr id="11" name="Picture 11"/>
          <p:cNvPicPr>
            <a:picLocks noChangeAspect="1"/>
          </p:cNvPicPr>
          <p:nvPr/>
        </p:nvPicPr>
        <p:blipFill>
          <a:blip r:embed="rId7"/>
          <a:srcRect l="30947" r="643"/>
          <a:stretch>
            <a:fillRect/>
          </a:stretch>
        </p:blipFill>
        <p:spPr>
          <a:xfrm>
            <a:off x="0" y="4687851"/>
            <a:ext cx="5892088" cy="5742024"/>
          </a:xfrm>
          <a:prstGeom prst="rect">
            <a:avLst/>
          </a:prstGeom>
        </p:spPr>
      </p:pic>
      <p:sp>
        <p:nvSpPr>
          <p:cNvPr id="12" name="TextBox 12"/>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3" name="Group 13"/>
          <p:cNvGrpSpPr/>
          <p:nvPr/>
        </p:nvGrpSpPr>
        <p:grpSpPr>
          <a:xfrm>
            <a:off x="9944100" y="2791124"/>
            <a:ext cx="7315200" cy="4698101"/>
            <a:chOff x="0" y="0"/>
            <a:chExt cx="9753600" cy="6264135"/>
          </a:xfrm>
        </p:grpSpPr>
        <p:sp>
          <p:nvSpPr>
            <p:cNvPr id="14" name="TextBox 14"/>
            <p:cNvSpPr txBox="1"/>
            <p:nvPr/>
          </p:nvSpPr>
          <p:spPr>
            <a:xfrm>
              <a:off x="0" y="123825"/>
              <a:ext cx="9753600"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Starter Idea</a:t>
              </a:r>
            </a:p>
          </p:txBody>
        </p:sp>
        <p:sp>
          <p:nvSpPr>
            <p:cNvPr id="15" name="TextBox 15"/>
            <p:cNvSpPr txBox="1"/>
            <p:nvPr/>
          </p:nvSpPr>
          <p:spPr>
            <a:xfrm>
              <a:off x="0" y="3038843"/>
              <a:ext cx="9753600" cy="1321696"/>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The p</a:t>
              </a:r>
              <a:r>
                <a:rPr lang="en-US" sz="1799" u="none">
                  <a:solidFill>
                    <a:srgbClr val="343434"/>
                  </a:solidFill>
                  <a:latin typeface="Aileron Regular"/>
                </a:rPr>
                <a:t>roject would make me able to work upon the algorithms in solving some real world problems, and to learn how different techniques can help execute the problem faster.</a:t>
              </a:r>
            </a:p>
          </p:txBody>
        </p:sp>
        <p:sp>
          <p:nvSpPr>
            <p:cNvPr id="16" name="TextBox 16"/>
            <p:cNvSpPr txBox="1"/>
            <p:nvPr/>
          </p:nvSpPr>
          <p:spPr>
            <a:xfrm>
              <a:off x="0" y="2434139"/>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Learning Outcome</a:t>
              </a:r>
            </a:p>
          </p:txBody>
        </p:sp>
        <p:sp>
          <p:nvSpPr>
            <p:cNvPr id="17" name="TextBox 17"/>
            <p:cNvSpPr txBox="1"/>
            <p:nvPr/>
          </p:nvSpPr>
          <p:spPr>
            <a:xfrm>
              <a:off x="0" y="5397609"/>
              <a:ext cx="9753600" cy="866526"/>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th</a:t>
              </a:r>
              <a:r>
                <a:rPr lang="en-US" sz="1799" u="none">
                  <a:solidFill>
                    <a:srgbClr val="343434"/>
                  </a:solidFill>
                  <a:latin typeface="Aileron Regular"/>
                </a:rPr>
                <a:t>e project overall tends to make this system, a very simple, faster, easy-to-use and interactive, as much as possible.</a:t>
              </a:r>
            </a:p>
          </p:txBody>
        </p:sp>
        <p:sp>
          <p:nvSpPr>
            <p:cNvPr id="18" name="TextBox 18"/>
            <p:cNvSpPr txBox="1"/>
            <p:nvPr/>
          </p:nvSpPr>
          <p:spPr>
            <a:xfrm>
              <a:off x="0" y="4792905"/>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Goal</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pic>
        <p:nvPicPr>
          <p:cNvPr id="7" name="Picture 7"/>
          <p:cNvPicPr>
            <a:picLocks noChangeAspect="1"/>
          </p:cNvPicPr>
          <p:nvPr/>
        </p:nvPicPr>
        <p:blipFill>
          <a:blip r:embed="rId3"/>
          <a:srcRect/>
          <a:stretch>
            <a:fillRect/>
          </a:stretch>
        </p:blipFill>
        <p:spPr>
          <a:xfrm rot="-5400000">
            <a:off x="15319872" y="1748677"/>
            <a:ext cx="2968128" cy="2968128"/>
          </a:xfrm>
          <a:prstGeom prst="rect">
            <a:avLst/>
          </a:prstGeom>
        </p:spPr>
      </p:pic>
      <p:pic>
        <p:nvPicPr>
          <p:cNvPr id="8" name="Picture 8"/>
          <p:cNvPicPr>
            <a:picLocks noChangeAspect="1"/>
          </p:cNvPicPr>
          <p:nvPr/>
        </p:nvPicPr>
        <p:blipFill>
          <a:blip r:embed="rId4"/>
          <a:srcRect l="17557" t="23443" r="20448" b="37411"/>
          <a:stretch>
            <a:fillRect/>
          </a:stretch>
        </p:blipFill>
        <p:spPr>
          <a:xfrm>
            <a:off x="9471952" y="4716806"/>
            <a:ext cx="5892088" cy="5570194"/>
          </a:xfrm>
          <a:prstGeom prst="rect">
            <a:avLst/>
          </a:prstGeom>
        </p:spPr>
      </p:pic>
      <p:pic>
        <p:nvPicPr>
          <p:cNvPr id="9" name="Picture 9"/>
          <p:cNvPicPr>
            <a:picLocks noChangeAspect="1"/>
          </p:cNvPicPr>
          <p:nvPr/>
        </p:nvPicPr>
        <p:blipFill>
          <a:blip r:embed="rId5"/>
          <a:srcRect/>
          <a:stretch>
            <a:fillRect/>
          </a:stretch>
        </p:blipFill>
        <p:spPr>
          <a:xfrm>
            <a:off x="12395912" y="1763546"/>
            <a:ext cx="2946044" cy="2946044"/>
          </a:xfrm>
          <a:prstGeom prst="rect">
            <a:avLst/>
          </a:prstGeom>
        </p:spPr>
      </p:pic>
      <p:pic>
        <p:nvPicPr>
          <p:cNvPr id="10" name="Picture 10"/>
          <p:cNvPicPr>
            <a:picLocks noChangeAspect="1"/>
          </p:cNvPicPr>
          <p:nvPr/>
        </p:nvPicPr>
        <p:blipFill>
          <a:blip r:embed="rId6"/>
          <a:srcRect/>
          <a:stretch>
            <a:fillRect/>
          </a:stretch>
        </p:blipFill>
        <p:spPr>
          <a:xfrm rot="-10800000">
            <a:off x="15364040" y="7363040"/>
            <a:ext cx="2923960" cy="2923960"/>
          </a:xfrm>
          <a:prstGeom prst="rect">
            <a:avLst/>
          </a:prstGeom>
        </p:spPr>
      </p:pic>
      <p:pic>
        <p:nvPicPr>
          <p:cNvPr id="11" name="Picture 11"/>
          <p:cNvPicPr>
            <a:picLocks noChangeAspect="1"/>
          </p:cNvPicPr>
          <p:nvPr/>
        </p:nvPicPr>
        <p:blipFill>
          <a:blip r:embed="rId7"/>
          <a:srcRect l="30947" r="643"/>
          <a:stretch>
            <a:fillRect/>
          </a:stretch>
        </p:blipFill>
        <p:spPr>
          <a:xfrm>
            <a:off x="9471952" y="4687851"/>
            <a:ext cx="5892088" cy="5742024"/>
          </a:xfrm>
          <a:prstGeom prst="rect">
            <a:avLst/>
          </a:prstGeom>
        </p:spPr>
      </p:pic>
      <p:grpSp>
        <p:nvGrpSpPr>
          <p:cNvPr id="12" name="Group 12"/>
          <p:cNvGrpSpPr/>
          <p:nvPr/>
        </p:nvGrpSpPr>
        <p:grpSpPr>
          <a:xfrm>
            <a:off x="1028700" y="2477708"/>
            <a:ext cx="7315200" cy="6467176"/>
            <a:chOff x="0" y="0"/>
            <a:chExt cx="9753600" cy="8622901"/>
          </a:xfrm>
        </p:grpSpPr>
        <p:sp>
          <p:nvSpPr>
            <p:cNvPr id="13" name="TextBox 13"/>
            <p:cNvSpPr txBox="1"/>
            <p:nvPr/>
          </p:nvSpPr>
          <p:spPr>
            <a:xfrm>
              <a:off x="0" y="123825"/>
              <a:ext cx="9753600"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Objectives</a:t>
              </a:r>
            </a:p>
          </p:txBody>
        </p:sp>
        <p:sp>
          <p:nvSpPr>
            <p:cNvPr id="14" name="TextBox 14"/>
            <p:cNvSpPr txBox="1"/>
            <p:nvPr/>
          </p:nvSpPr>
          <p:spPr>
            <a:xfrm>
              <a:off x="0" y="3038843"/>
              <a:ext cx="9753600" cy="866526"/>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Given a p</a:t>
              </a:r>
              <a:r>
                <a:rPr lang="en-US" sz="1799" u="none">
                  <a:solidFill>
                    <a:srgbClr val="343434"/>
                  </a:solidFill>
                  <a:latin typeface="Aileron Regular"/>
                </a:rPr>
                <a:t>roblem, correctly choose and implement suitable data structures (such as stacks/queues, graphs, tree) to solve that problem.</a:t>
              </a:r>
            </a:p>
          </p:txBody>
        </p:sp>
        <p:sp>
          <p:nvSpPr>
            <p:cNvPr id="15" name="TextBox 15"/>
            <p:cNvSpPr txBox="1"/>
            <p:nvPr/>
          </p:nvSpPr>
          <p:spPr>
            <a:xfrm>
              <a:off x="0" y="2434139"/>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Correct Implementation</a:t>
              </a:r>
            </a:p>
          </p:txBody>
        </p:sp>
        <p:sp>
          <p:nvSpPr>
            <p:cNvPr id="16" name="TextBox 16"/>
            <p:cNvSpPr txBox="1"/>
            <p:nvPr/>
          </p:nvSpPr>
          <p:spPr>
            <a:xfrm>
              <a:off x="0" y="4942439"/>
              <a:ext cx="9753600" cy="866526"/>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Th</a:t>
              </a:r>
              <a:r>
                <a:rPr lang="en-US" sz="1799" u="none">
                  <a:solidFill>
                    <a:srgbClr val="343434"/>
                  </a:solidFill>
                  <a:latin typeface="Aileron Regular"/>
                </a:rPr>
                <a:t>e tentative duration for this project will be 2 months,which will cover code fragmentation, debugging, application of GUI and finalization.</a:t>
              </a:r>
            </a:p>
          </p:txBody>
        </p:sp>
        <p:sp>
          <p:nvSpPr>
            <p:cNvPr id="17" name="TextBox 17"/>
            <p:cNvSpPr txBox="1"/>
            <p:nvPr/>
          </p:nvSpPr>
          <p:spPr>
            <a:xfrm>
              <a:off x="0" y="4337734"/>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Analysis</a:t>
              </a:r>
            </a:p>
          </p:txBody>
        </p:sp>
        <p:sp>
          <p:nvSpPr>
            <p:cNvPr id="18" name="TextBox 18"/>
            <p:cNvSpPr txBox="1"/>
            <p:nvPr/>
          </p:nvSpPr>
          <p:spPr>
            <a:xfrm>
              <a:off x="0" y="6846034"/>
              <a:ext cx="9753600" cy="1776867"/>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This project will be executed by the use of different data structures that include but not limit to; queues(priority queue, circular queue), stacks, dictionaries and lists. It will also involve different sorting and searching algorithms that we worked upon, in the course.</a:t>
              </a:r>
            </a:p>
          </p:txBody>
        </p:sp>
        <p:sp>
          <p:nvSpPr>
            <p:cNvPr id="19" name="TextBox 19"/>
            <p:cNvSpPr txBox="1"/>
            <p:nvPr/>
          </p:nvSpPr>
          <p:spPr>
            <a:xfrm>
              <a:off x="0" y="6241330"/>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Structure</a:t>
              </a:r>
            </a:p>
          </p:txBody>
        </p:sp>
      </p:grpSp>
      <p:sp>
        <p:nvSpPr>
          <p:cNvPr id="20" name="TextBox 20"/>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pic>
        <p:nvPicPr>
          <p:cNvPr id="7" name="Picture 7"/>
          <p:cNvPicPr>
            <a:picLocks noChangeAspect="1"/>
          </p:cNvPicPr>
          <p:nvPr/>
        </p:nvPicPr>
        <p:blipFill>
          <a:blip r:embed="rId3"/>
          <a:srcRect/>
          <a:stretch>
            <a:fillRect/>
          </a:stretch>
        </p:blipFill>
        <p:spPr>
          <a:xfrm rot="-5400000">
            <a:off x="5847919" y="1748677"/>
            <a:ext cx="2968128" cy="2968128"/>
          </a:xfrm>
          <a:prstGeom prst="rect">
            <a:avLst/>
          </a:prstGeom>
        </p:spPr>
      </p:pic>
      <p:pic>
        <p:nvPicPr>
          <p:cNvPr id="8" name="Picture 8"/>
          <p:cNvPicPr>
            <a:picLocks noChangeAspect="1"/>
          </p:cNvPicPr>
          <p:nvPr/>
        </p:nvPicPr>
        <p:blipFill>
          <a:blip r:embed="rId4"/>
          <a:srcRect l="17557" t="23443" r="20448" b="37411"/>
          <a:stretch>
            <a:fillRect/>
          </a:stretch>
        </p:blipFill>
        <p:spPr>
          <a:xfrm>
            <a:off x="0" y="4716806"/>
            <a:ext cx="5892088" cy="5570194"/>
          </a:xfrm>
          <a:prstGeom prst="rect">
            <a:avLst/>
          </a:prstGeom>
        </p:spPr>
      </p:pic>
      <p:pic>
        <p:nvPicPr>
          <p:cNvPr id="9" name="Picture 9"/>
          <p:cNvPicPr>
            <a:picLocks noChangeAspect="1"/>
          </p:cNvPicPr>
          <p:nvPr/>
        </p:nvPicPr>
        <p:blipFill>
          <a:blip r:embed="rId5"/>
          <a:srcRect/>
          <a:stretch>
            <a:fillRect/>
          </a:stretch>
        </p:blipFill>
        <p:spPr>
          <a:xfrm>
            <a:off x="2923960" y="1763546"/>
            <a:ext cx="2946044" cy="2946044"/>
          </a:xfrm>
          <a:prstGeom prst="rect">
            <a:avLst/>
          </a:prstGeom>
        </p:spPr>
      </p:pic>
      <p:pic>
        <p:nvPicPr>
          <p:cNvPr id="10" name="Picture 10"/>
          <p:cNvPicPr>
            <a:picLocks noChangeAspect="1"/>
          </p:cNvPicPr>
          <p:nvPr/>
        </p:nvPicPr>
        <p:blipFill>
          <a:blip r:embed="rId6"/>
          <a:srcRect/>
          <a:stretch>
            <a:fillRect/>
          </a:stretch>
        </p:blipFill>
        <p:spPr>
          <a:xfrm rot="-10800000">
            <a:off x="5892088" y="7363040"/>
            <a:ext cx="2923960" cy="2923960"/>
          </a:xfrm>
          <a:prstGeom prst="rect">
            <a:avLst/>
          </a:prstGeom>
        </p:spPr>
      </p:pic>
      <p:pic>
        <p:nvPicPr>
          <p:cNvPr id="11" name="Picture 11"/>
          <p:cNvPicPr>
            <a:picLocks noChangeAspect="1"/>
          </p:cNvPicPr>
          <p:nvPr/>
        </p:nvPicPr>
        <p:blipFill>
          <a:blip r:embed="rId7"/>
          <a:srcRect l="30947" r="643"/>
          <a:stretch>
            <a:fillRect/>
          </a:stretch>
        </p:blipFill>
        <p:spPr>
          <a:xfrm>
            <a:off x="0" y="4687851"/>
            <a:ext cx="5892088" cy="5742024"/>
          </a:xfrm>
          <a:prstGeom prst="rect">
            <a:avLst/>
          </a:prstGeom>
        </p:spPr>
      </p:pic>
      <p:sp>
        <p:nvSpPr>
          <p:cNvPr id="12" name="TextBox 12"/>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3" name="Group 13"/>
          <p:cNvGrpSpPr/>
          <p:nvPr/>
        </p:nvGrpSpPr>
        <p:grpSpPr>
          <a:xfrm>
            <a:off x="9944100" y="2791124"/>
            <a:ext cx="7315200" cy="3953160"/>
            <a:chOff x="0" y="0"/>
            <a:chExt cx="9753600" cy="5270880"/>
          </a:xfrm>
        </p:grpSpPr>
        <p:sp>
          <p:nvSpPr>
            <p:cNvPr id="14" name="TextBox 14"/>
            <p:cNvSpPr txBox="1"/>
            <p:nvPr/>
          </p:nvSpPr>
          <p:spPr>
            <a:xfrm>
              <a:off x="0" y="123825"/>
              <a:ext cx="9753600"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Objectives</a:t>
              </a:r>
            </a:p>
          </p:txBody>
        </p:sp>
        <p:sp>
          <p:nvSpPr>
            <p:cNvPr id="15" name="TextBox 15"/>
            <p:cNvSpPr txBox="1"/>
            <p:nvPr/>
          </p:nvSpPr>
          <p:spPr>
            <a:xfrm>
              <a:off x="0" y="3038843"/>
              <a:ext cx="9753600" cy="2232037"/>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Making the </a:t>
              </a:r>
              <a:r>
                <a:rPr lang="en-US" sz="1799" u="none">
                  <a:solidFill>
                    <a:srgbClr val="343434"/>
                  </a:solidFill>
                  <a:latin typeface="Aileron Regular"/>
                </a:rPr>
                <a:t>user able to organize tasks by adding them, prioritizing them, marking them as done or deleting them.</a:t>
              </a:r>
            </a:p>
            <a:p>
              <a:pPr algn="l">
                <a:lnSpc>
                  <a:spcPts val="2699"/>
                </a:lnSpc>
              </a:pPr>
              <a:endParaRPr lang="en-US" sz="1799" u="none">
                <a:solidFill>
                  <a:srgbClr val="343434"/>
                </a:solidFill>
                <a:latin typeface="Aileron Regular"/>
              </a:endParaRPr>
            </a:p>
            <a:p>
              <a:pPr algn="l">
                <a:lnSpc>
                  <a:spcPts val="2699"/>
                </a:lnSpc>
              </a:pPr>
              <a:r>
                <a:rPr lang="en-US" sz="1799" u="none">
                  <a:solidFill>
                    <a:srgbClr val="343434"/>
                  </a:solidFill>
                  <a:latin typeface="Aileron Regular"/>
                </a:rPr>
                <a:t>User is able to search for a task. through filters, so that he/she may get to the extra details.</a:t>
              </a:r>
            </a:p>
          </p:txBody>
        </p:sp>
        <p:sp>
          <p:nvSpPr>
            <p:cNvPr id="16" name="TextBox 16"/>
            <p:cNvSpPr txBox="1"/>
            <p:nvPr/>
          </p:nvSpPr>
          <p:spPr>
            <a:xfrm>
              <a:off x="0" y="2434139"/>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Basic Functionalities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pic>
        <p:nvPicPr>
          <p:cNvPr id="7" name="Picture 7"/>
          <p:cNvPicPr>
            <a:picLocks noChangeAspect="1"/>
          </p:cNvPicPr>
          <p:nvPr/>
        </p:nvPicPr>
        <p:blipFill>
          <a:blip r:embed="rId3"/>
          <a:srcRect/>
          <a:stretch>
            <a:fillRect/>
          </a:stretch>
        </p:blipFill>
        <p:spPr>
          <a:xfrm rot="-5400000">
            <a:off x="15319872" y="1748677"/>
            <a:ext cx="2968128" cy="2968128"/>
          </a:xfrm>
          <a:prstGeom prst="rect">
            <a:avLst/>
          </a:prstGeom>
        </p:spPr>
      </p:pic>
      <p:pic>
        <p:nvPicPr>
          <p:cNvPr id="8" name="Picture 8"/>
          <p:cNvPicPr>
            <a:picLocks noChangeAspect="1"/>
          </p:cNvPicPr>
          <p:nvPr/>
        </p:nvPicPr>
        <p:blipFill>
          <a:blip r:embed="rId4"/>
          <a:srcRect l="17557" t="23443" r="20448" b="37411"/>
          <a:stretch>
            <a:fillRect/>
          </a:stretch>
        </p:blipFill>
        <p:spPr>
          <a:xfrm>
            <a:off x="9471952" y="4716806"/>
            <a:ext cx="5892088" cy="5570194"/>
          </a:xfrm>
          <a:prstGeom prst="rect">
            <a:avLst/>
          </a:prstGeom>
        </p:spPr>
      </p:pic>
      <p:pic>
        <p:nvPicPr>
          <p:cNvPr id="9" name="Picture 9"/>
          <p:cNvPicPr>
            <a:picLocks noChangeAspect="1"/>
          </p:cNvPicPr>
          <p:nvPr/>
        </p:nvPicPr>
        <p:blipFill>
          <a:blip r:embed="rId5"/>
          <a:srcRect/>
          <a:stretch>
            <a:fillRect/>
          </a:stretch>
        </p:blipFill>
        <p:spPr>
          <a:xfrm>
            <a:off x="12395912" y="1763546"/>
            <a:ext cx="2946044" cy="2946044"/>
          </a:xfrm>
          <a:prstGeom prst="rect">
            <a:avLst/>
          </a:prstGeom>
        </p:spPr>
      </p:pic>
      <p:pic>
        <p:nvPicPr>
          <p:cNvPr id="10" name="Picture 10"/>
          <p:cNvPicPr>
            <a:picLocks noChangeAspect="1"/>
          </p:cNvPicPr>
          <p:nvPr/>
        </p:nvPicPr>
        <p:blipFill>
          <a:blip r:embed="rId6"/>
          <a:srcRect/>
          <a:stretch>
            <a:fillRect/>
          </a:stretch>
        </p:blipFill>
        <p:spPr>
          <a:xfrm rot="-10800000">
            <a:off x="15364040" y="7363040"/>
            <a:ext cx="2923960" cy="2923960"/>
          </a:xfrm>
          <a:prstGeom prst="rect">
            <a:avLst/>
          </a:prstGeom>
        </p:spPr>
      </p:pic>
      <p:pic>
        <p:nvPicPr>
          <p:cNvPr id="11" name="Picture 11"/>
          <p:cNvPicPr>
            <a:picLocks noChangeAspect="1"/>
          </p:cNvPicPr>
          <p:nvPr/>
        </p:nvPicPr>
        <p:blipFill>
          <a:blip r:embed="rId7"/>
          <a:srcRect l="30947" r="643"/>
          <a:stretch>
            <a:fillRect/>
          </a:stretch>
        </p:blipFill>
        <p:spPr>
          <a:xfrm>
            <a:off x="9471952" y="4687851"/>
            <a:ext cx="5892088" cy="5742024"/>
          </a:xfrm>
          <a:prstGeom prst="rect">
            <a:avLst/>
          </a:prstGeom>
        </p:spPr>
      </p:pic>
      <p:grpSp>
        <p:nvGrpSpPr>
          <p:cNvPr id="12" name="Group 12"/>
          <p:cNvGrpSpPr/>
          <p:nvPr/>
        </p:nvGrpSpPr>
        <p:grpSpPr>
          <a:xfrm>
            <a:off x="1028700" y="2477708"/>
            <a:ext cx="7315200" cy="3953160"/>
            <a:chOff x="0" y="0"/>
            <a:chExt cx="9753600" cy="5270880"/>
          </a:xfrm>
        </p:grpSpPr>
        <p:sp>
          <p:nvSpPr>
            <p:cNvPr id="13" name="TextBox 13"/>
            <p:cNvSpPr txBox="1"/>
            <p:nvPr/>
          </p:nvSpPr>
          <p:spPr>
            <a:xfrm>
              <a:off x="0" y="123825"/>
              <a:ext cx="9753600"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Objectives</a:t>
              </a:r>
            </a:p>
          </p:txBody>
        </p:sp>
        <p:sp>
          <p:nvSpPr>
            <p:cNvPr id="14" name="TextBox 14"/>
            <p:cNvSpPr txBox="1"/>
            <p:nvPr/>
          </p:nvSpPr>
          <p:spPr>
            <a:xfrm>
              <a:off x="0" y="3038843"/>
              <a:ext cx="9753600" cy="2232037"/>
            </a:xfrm>
            <a:prstGeom prst="rect">
              <a:avLst/>
            </a:prstGeom>
          </p:spPr>
          <p:txBody>
            <a:bodyPr lIns="0" tIns="0" rIns="0" bIns="0" rtlCol="0" anchor="t">
              <a:spAutoFit/>
            </a:bodyPr>
            <a:lstStyle/>
            <a:p>
              <a:pPr algn="l">
                <a:lnSpc>
                  <a:spcPts val="2699"/>
                </a:lnSpc>
              </a:pPr>
              <a:r>
                <a:rPr lang="en-US" sz="1799">
                  <a:solidFill>
                    <a:srgbClr val="343434"/>
                  </a:solidFill>
                  <a:latin typeface="Aileron Regular"/>
                </a:rPr>
                <a:t>Tracking tim</a:t>
              </a:r>
              <a:r>
                <a:rPr lang="en-US" sz="1799" u="none">
                  <a:solidFill>
                    <a:srgbClr val="343434"/>
                  </a:solidFill>
                  <a:latin typeface="Aileron Regular"/>
                </a:rPr>
                <a:t>e for each tasks and keeping a queue of user's progress in executing his/her tasks.</a:t>
              </a:r>
            </a:p>
            <a:p>
              <a:pPr algn="l">
                <a:lnSpc>
                  <a:spcPts val="2699"/>
                </a:lnSpc>
              </a:pPr>
              <a:endParaRPr lang="en-US" sz="1799" u="none">
                <a:solidFill>
                  <a:srgbClr val="343434"/>
                </a:solidFill>
                <a:latin typeface="Aileron Regular"/>
              </a:endParaRPr>
            </a:p>
            <a:p>
              <a:pPr algn="l">
                <a:lnSpc>
                  <a:spcPts val="2699"/>
                </a:lnSpc>
              </a:pPr>
              <a:r>
                <a:rPr lang="en-US" sz="1799" u="none">
                  <a:solidFill>
                    <a:srgbClr val="343434"/>
                  </a:solidFill>
                  <a:latin typeface="Aileron Regular"/>
                </a:rPr>
                <a:t>Adding features like reminder and a dashboard showing all tasks at one place</a:t>
              </a:r>
            </a:p>
          </p:txBody>
        </p:sp>
        <p:sp>
          <p:nvSpPr>
            <p:cNvPr id="15" name="TextBox 15"/>
            <p:cNvSpPr txBox="1"/>
            <p:nvPr/>
          </p:nvSpPr>
          <p:spPr>
            <a:xfrm>
              <a:off x="0" y="2434139"/>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Extra Functionalities</a:t>
              </a:r>
            </a:p>
          </p:txBody>
        </p:sp>
      </p:grpSp>
      <p:sp>
        <p:nvSpPr>
          <p:cNvPr id="16" name="TextBox 16"/>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739093"/>
            <a:ext cx="18288000" cy="9585"/>
          </a:xfrm>
          <a:prstGeom prst="rect">
            <a:avLst/>
          </a:prstGeom>
          <a:solidFill>
            <a:srgbClr val="000000"/>
          </a:solidFill>
        </p:spPr>
      </p:sp>
      <p:grpSp>
        <p:nvGrpSpPr>
          <p:cNvPr id="3" name="Group 3"/>
          <p:cNvGrpSpPr/>
          <p:nvPr/>
        </p:nvGrpSpPr>
        <p:grpSpPr>
          <a:xfrm>
            <a:off x="16898362" y="816736"/>
            <a:ext cx="360938" cy="157229"/>
            <a:chOff x="0" y="0"/>
            <a:chExt cx="1166179" cy="508000"/>
          </a:xfrm>
        </p:grpSpPr>
        <p:sp>
          <p:nvSpPr>
            <p:cNvPr id="4" name="Freeform 4"/>
            <p:cNvSpPr/>
            <p:nvPr/>
          </p:nvSpPr>
          <p:spPr>
            <a:xfrm>
              <a:off x="0" y="215900"/>
              <a:ext cx="870269" cy="76200"/>
            </a:xfrm>
            <a:custGeom>
              <a:avLst/>
              <a:gdLst/>
              <a:ahLst/>
              <a:cxnLst/>
              <a:rect l="l" t="t" r="r" b="b"/>
              <a:pathLst>
                <a:path w="870269" h="76200">
                  <a:moveTo>
                    <a:pt x="0" y="0"/>
                  </a:moveTo>
                  <a:lnTo>
                    <a:pt x="870269" y="0"/>
                  </a:lnTo>
                  <a:lnTo>
                    <a:pt x="870269" y="76200"/>
                  </a:lnTo>
                  <a:lnTo>
                    <a:pt x="0" y="76200"/>
                  </a:lnTo>
                  <a:close/>
                </a:path>
              </a:pathLst>
            </a:custGeom>
            <a:solidFill>
              <a:srgbClr val="000000"/>
            </a:solidFill>
          </p:spPr>
        </p:sp>
        <p:sp>
          <p:nvSpPr>
            <p:cNvPr id="5" name="Freeform 5"/>
            <p:cNvSpPr/>
            <p:nvPr/>
          </p:nvSpPr>
          <p:spPr>
            <a:xfrm>
              <a:off x="791529" y="1270"/>
              <a:ext cx="374650" cy="505460"/>
            </a:xfrm>
            <a:custGeom>
              <a:avLst/>
              <a:gdLst/>
              <a:ahLst/>
              <a:cxnLst/>
              <a:rect l="l" t="t" r="r" b="b"/>
              <a:pathLst>
                <a:path w="374650" h="505460">
                  <a:moveTo>
                    <a:pt x="0" y="505460"/>
                  </a:moveTo>
                  <a:lnTo>
                    <a:pt x="0" y="0"/>
                  </a:lnTo>
                  <a:lnTo>
                    <a:pt x="374650" y="252730"/>
                  </a:lnTo>
                  <a:close/>
                </a:path>
              </a:pathLst>
            </a:custGeom>
            <a:solidFill>
              <a:srgbClr val="000000"/>
            </a:solidFill>
          </p:spPr>
        </p:sp>
      </p:grpSp>
      <p:pic>
        <p:nvPicPr>
          <p:cNvPr id="6" name="Picture 6"/>
          <p:cNvPicPr>
            <a:picLocks noChangeAspect="1"/>
          </p:cNvPicPr>
          <p:nvPr/>
        </p:nvPicPr>
        <p:blipFill>
          <a:blip r:embed="rId2"/>
          <a:srcRect/>
          <a:stretch>
            <a:fillRect/>
          </a:stretch>
        </p:blipFill>
        <p:spPr>
          <a:xfrm>
            <a:off x="780981" y="664746"/>
            <a:ext cx="495437" cy="461207"/>
          </a:xfrm>
          <a:prstGeom prst="rect">
            <a:avLst/>
          </a:prstGeom>
        </p:spPr>
      </p:pic>
      <p:pic>
        <p:nvPicPr>
          <p:cNvPr id="7" name="Picture 7"/>
          <p:cNvPicPr>
            <a:picLocks noChangeAspect="1"/>
          </p:cNvPicPr>
          <p:nvPr/>
        </p:nvPicPr>
        <p:blipFill>
          <a:blip r:embed="rId3"/>
          <a:srcRect/>
          <a:stretch>
            <a:fillRect/>
          </a:stretch>
        </p:blipFill>
        <p:spPr>
          <a:xfrm rot="-5400000">
            <a:off x="5847919" y="1748677"/>
            <a:ext cx="2968128" cy="2968128"/>
          </a:xfrm>
          <a:prstGeom prst="rect">
            <a:avLst/>
          </a:prstGeom>
        </p:spPr>
      </p:pic>
      <p:pic>
        <p:nvPicPr>
          <p:cNvPr id="8" name="Picture 8"/>
          <p:cNvPicPr>
            <a:picLocks noChangeAspect="1"/>
          </p:cNvPicPr>
          <p:nvPr/>
        </p:nvPicPr>
        <p:blipFill>
          <a:blip r:embed="rId4"/>
          <a:srcRect l="17557" t="23443" r="20448" b="37411"/>
          <a:stretch>
            <a:fillRect/>
          </a:stretch>
        </p:blipFill>
        <p:spPr>
          <a:xfrm>
            <a:off x="0" y="4716806"/>
            <a:ext cx="5892088" cy="5570194"/>
          </a:xfrm>
          <a:prstGeom prst="rect">
            <a:avLst/>
          </a:prstGeom>
        </p:spPr>
      </p:pic>
      <p:pic>
        <p:nvPicPr>
          <p:cNvPr id="9" name="Picture 9"/>
          <p:cNvPicPr>
            <a:picLocks noChangeAspect="1"/>
          </p:cNvPicPr>
          <p:nvPr/>
        </p:nvPicPr>
        <p:blipFill>
          <a:blip r:embed="rId5"/>
          <a:srcRect/>
          <a:stretch>
            <a:fillRect/>
          </a:stretch>
        </p:blipFill>
        <p:spPr>
          <a:xfrm>
            <a:off x="2923960" y="1763546"/>
            <a:ext cx="2946044" cy="2946044"/>
          </a:xfrm>
          <a:prstGeom prst="rect">
            <a:avLst/>
          </a:prstGeom>
        </p:spPr>
      </p:pic>
      <p:pic>
        <p:nvPicPr>
          <p:cNvPr id="10" name="Picture 10"/>
          <p:cNvPicPr>
            <a:picLocks noChangeAspect="1"/>
          </p:cNvPicPr>
          <p:nvPr/>
        </p:nvPicPr>
        <p:blipFill>
          <a:blip r:embed="rId6"/>
          <a:srcRect/>
          <a:stretch>
            <a:fillRect/>
          </a:stretch>
        </p:blipFill>
        <p:spPr>
          <a:xfrm rot="-10800000">
            <a:off x="5892088" y="7363040"/>
            <a:ext cx="2923960" cy="2923960"/>
          </a:xfrm>
          <a:prstGeom prst="rect">
            <a:avLst/>
          </a:prstGeom>
        </p:spPr>
      </p:pic>
      <p:pic>
        <p:nvPicPr>
          <p:cNvPr id="11" name="Picture 11"/>
          <p:cNvPicPr>
            <a:picLocks noChangeAspect="1"/>
          </p:cNvPicPr>
          <p:nvPr/>
        </p:nvPicPr>
        <p:blipFill>
          <a:blip r:embed="rId7"/>
          <a:srcRect l="30947" r="643"/>
          <a:stretch>
            <a:fillRect/>
          </a:stretch>
        </p:blipFill>
        <p:spPr>
          <a:xfrm>
            <a:off x="0" y="4687851"/>
            <a:ext cx="5892088" cy="5742024"/>
          </a:xfrm>
          <a:prstGeom prst="rect">
            <a:avLst/>
          </a:prstGeom>
        </p:spPr>
      </p:pic>
      <p:sp>
        <p:nvSpPr>
          <p:cNvPr id="12" name="TextBox 12"/>
          <p:cNvSpPr txBox="1"/>
          <p:nvPr/>
        </p:nvSpPr>
        <p:spPr>
          <a:xfrm>
            <a:off x="10987635" y="701801"/>
            <a:ext cx="5532564" cy="329948"/>
          </a:xfrm>
          <a:prstGeom prst="rect">
            <a:avLst/>
          </a:prstGeom>
        </p:spPr>
        <p:txBody>
          <a:bodyPr lIns="0" tIns="0" rIns="0" bIns="0" rtlCol="0" anchor="t">
            <a:spAutoFit/>
          </a:bodyPr>
          <a:lstStyle/>
          <a:p>
            <a:pPr algn="r">
              <a:lnSpc>
                <a:spcPts val="2700"/>
              </a:lnSpc>
            </a:pPr>
            <a:r>
              <a:rPr lang="en-US" sz="1800">
                <a:solidFill>
                  <a:srgbClr val="343434"/>
                </a:solidFill>
                <a:latin typeface="Aileron Regular"/>
              </a:rPr>
              <a:t>POCKETLIST: TASK MANAGEMENT APPLICATION</a:t>
            </a:r>
          </a:p>
        </p:txBody>
      </p:sp>
      <p:grpSp>
        <p:nvGrpSpPr>
          <p:cNvPr id="13" name="Group 13"/>
          <p:cNvGrpSpPr/>
          <p:nvPr/>
        </p:nvGrpSpPr>
        <p:grpSpPr>
          <a:xfrm>
            <a:off x="10096317" y="3470248"/>
            <a:ext cx="7315200" cy="4698101"/>
            <a:chOff x="0" y="0"/>
            <a:chExt cx="9753600" cy="6264135"/>
          </a:xfrm>
        </p:grpSpPr>
        <p:sp>
          <p:nvSpPr>
            <p:cNvPr id="14" name="TextBox 14"/>
            <p:cNvSpPr txBox="1"/>
            <p:nvPr/>
          </p:nvSpPr>
          <p:spPr>
            <a:xfrm>
              <a:off x="0" y="123825"/>
              <a:ext cx="9753600" cy="1176385"/>
            </a:xfrm>
            <a:prstGeom prst="rect">
              <a:avLst/>
            </a:prstGeom>
          </p:spPr>
          <p:txBody>
            <a:bodyPr lIns="0" tIns="0" rIns="0" bIns="0" rtlCol="0" anchor="t">
              <a:spAutoFit/>
            </a:bodyPr>
            <a:lstStyle/>
            <a:p>
              <a:pPr marL="0" lvl="0" indent="0" algn="l">
                <a:lnSpc>
                  <a:spcPts val="6335"/>
                </a:lnSpc>
                <a:spcBef>
                  <a:spcPct val="0"/>
                </a:spcBef>
              </a:pPr>
              <a:r>
                <a:rPr lang="en-US" sz="6399">
                  <a:solidFill>
                    <a:srgbClr val="000000"/>
                  </a:solidFill>
                  <a:latin typeface="Aileron Regular"/>
                </a:rPr>
                <a:t>Libraries</a:t>
              </a:r>
            </a:p>
          </p:txBody>
        </p:sp>
        <p:sp>
          <p:nvSpPr>
            <p:cNvPr id="15" name="TextBox 15"/>
            <p:cNvSpPr txBox="1"/>
            <p:nvPr/>
          </p:nvSpPr>
          <p:spPr>
            <a:xfrm>
              <a:off x="0" y="3038843"/>
              <a:ext cx="9753600" cy="1321696"/>
            </a:xfrm>
            <a:prstGeom prst="rect">
              <a:avLst/>
            </a:prstGeom>
          </p:spPr>
          <p:txBody>
            <a:bodyPr lIns="0" tIns="0" rIns="0" bIns="0" rtlCol="0" anchor="t">
              <a:spAutoFit/>
            </a:bodyPr>
            <a:lstStyle/>
            <a:p>
              <a:pPr>
                <a:lnSpc>
                  <a:spcPts val="2699"/>
                </a:lnSpc>
              </a:pPr>
              <a:r>
                <a:rPr lang="en-US" sz="1799">
                  <a:solidFill>
                    <a:srgbClr val="343434"/>
                  </a:solidFill>
                  <a:latin typeface="Aileron Regular"/>
                </a:rPr>
                <a:t>openpyxl</a:t>
              </a:r>
            </a:p>
            <a:p>
              <a:pPr>
                <a:lnSpc>
                  <a:spcPts val="2699"/>
                </a:lnSpc>
              </a:pPr>
              <a:r>
                <a:rPr lang="en-US" sz="1799">
                  <a:solidFill>
                    <a:srgbClr val="343434"/>
                  </a:solidFill>
                  <a:latin typeface="Aileron Regular"/>
                </a:rPr>
                <a:t>datetime</a:t>
              </a:r>
            </a:p>
            <a:p>
              <a:pPr algn="l">
                <a:lnSpc>
                  <a:spcPts val="2699"/>
                </a:lnSpc>
              </a:pPr>
              <a:r>
                <a:rPr lang="en-US" sz="1799">
                  <a:solidFill>
                    <a:srgbClr val="343434"/>
                  </a:solidFill>
                  <a:latin typeface="Aileron Regular"/>
                </a:rPr>
                <a:t>time</a:t>
              </a:r>
            </a:p>
          </p:txBody>
        </p:sp>
        <p:sp>
          <p:nvSpPr>
            <p:cNvPr id="16" name="TextBox 16"/>
            <p:cNvSpPr txBox="1"/>
            <p:nvPr/>
          </p:nvSpPr>
          <p:spPr>
            <a:xfrm>
              <a:off x="0" y="2434139"/>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Back-end Coding</a:t>
              </a:r>
            </a:p>
          </p:txBody>
        </p:sp>
        <p:sp>
          <p:nvSpPr>
            <p:cNvPr id="17" name="TextBox 17"/>
            <p:cNvSpPr txBox="1"/>
            <p:nvPr/>
          </p:nvSpPr>
          <p:spPr>
            <a:xfrm>
              <a:off x="0" y="5397609"/>
              <a:ext cx="9753600" cy="866526"/>
            </a:xfrm>
            <a:prstGeom prst="rect">
              <a:avLst/>
            </a:prstGeom>
          </p:spPr>
          <p:txBody>
            <a:bodyPr lIns="0" tIns="0" rIns="0" bIns="0" rtlCol="0" anchor="t">
              <a:spAutoFit/>
            </a:bodyPr>
            <a:lstStyle/>
            <a:p>
              <a:pPr>
                <a:lnSpc>
                  <a:spcPts val="2699"/>
                </a:lnSpc>
              </a:pPr>
              <a:r>
                <a:rPr lang="en-US" sz="1799">
                  <a:solidFill>
                    <a:srgbClr val="343434"/>
                  </a:solidFill>
                  <a:latin typeface="Aileron Regular"/>
                </a:rPr>
                <a:t>tkinter</a:t>
              </a:r>
            </a:p>
            <a:p>
              <a:pPr algn="l">
                <a:lnSpc>
                  <a:spcPts val="2699"/>
                </a:lnSpc>
              </a:pPr>
              <a:r>
                <a:rPr lang="en-US" sz="1799">
                  <a:solidFill>
                    <a:srgbClr val="343434"/>
                  </a:solidFill>
                  <a:latin typeface="Aileron Regular"/>
                </a:rPr>
                <a:t>win10toast</a:t>
              </a:r>
            </a:p>
          </p:txBody>
        </p:sp>
        <p:sp>
          <p:nvSpPr>
            <p:cNvPr id="18" name="TextBox 18"/>
            <p:cNvSpPr txBox="1"/>
            <p:nvPr/>
          </p:nvSpPr>
          <p:spPr>
            <a:xfrm>
              <a:off x="0" y="4792905"/>
              <a:ext cx="9753600" cy="527939"/>
            </a:xfrm>
            <a:prstGeom prst="rect">
              <a:avLst/>
            </a:prstGeom>
          </p:spPr>
          <p:txBody>
            <a:bodyPr lIns="0" tIns="0" rIns="0" bIns="0" rtlCol="0" anchor="t">
              <a:spAutoFit/>
            </a:bodyPr>
            <a:lstStyle/>
            <a:p>
              <a:pPr marL="0" lvl="0" indent="0">
                <a:lnSpc>
                  <a:spcPts val="3359"/>
                </a:lnSpc>
              </a:pPr>
              <a:r>
                <a:rPr lang="en-US" sz="2400" spc="-24">
                  <a:solidFill>
                    <a:srgbClr val="FF1495"/>
                  </a:solidFill>
                  <a:latin typeface="Aileron Regular Bold"/>
                </a:rPr>
                <a:t>Front-end Coding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1766</Words>
  <Application>Microsoft Office PowerPoint</Application>
  <PresentationFormat>Custom</PresentationFormat>
  <Paragraphs>224</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Aileron Regular Bold</vt:lpstr>
      <vt:lpstr>Times Neue Roman Italics</vt:lpstr>
      <vt:lpstr>Arial</vt:lpstr>
      <vt:lpstr>Aileron Heavy</vt:lpstr>
      <vt:lpstr>Times Neue Roman</vt:lpstr>
      <vt:lpstr>Aileron Regular</vt:lpstr>
      <vt:lpstr>Aileron Regular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PocketList</dc:title>
  <cp:lastModifiedBy>Ibrahim Ali</cp:lastModifiedBy>
  <cp:revision>3</cp:revision>
  <dcterms:created xsi:type="dcterms:W3CDTF">2006-08-16T00:00:00Z</dcterms:created>
  <dcterms:modified xsi:type="dcterms:W3CDTF">2020-07-13T03:37:56Z</dcterms:modified>
  <dc:identifier>DAEBvvci4H0</dc:identifier>
</cp:coreProperties>
</file>